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7010400" cy="93964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Author clrIdx="0" id="0" initials="" lastIdx="9" name="Will Monro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4">
    <p:pos x="6000" y="0"/>
    <p:text>Will</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9">
    <p:pos x="6000" y="0"/>
    <p:text>Will</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8">
    <p:pos x="6000" y="0"/>
    <p:text>Will</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7">
    <p:pos x="6000" y="0"/>
    <p:text>Will</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6">
    <p:pos x="6000" y="0"/>
    <p:text>Will</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5">
    <p:pos x="6000" y="0"/>
    <p:text>Will</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3">
    <p:pos x="6000" y="0"/>
    <p:text>Will</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1">
    <p:pos x="6000" y="0"/>
    <p:text>Will</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2">
    <p:pos x="6000" y="0"/>
    <p:text>Will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037839" cy="469821"/>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4" name="Shape 4"/>
          <p:cNvSpPr txBox="1"/>
          <p:nvPr>
            <p:ph idx="10" type="dt"/>
          </p:nvPr>
        </p:nvSpPr>
        <p:spPr>
          <a:xfrm>
            <a:off x="3970937" y="0"/>
            <a:ext cx="3037839" cy="469821"/>
          </a:xfrm>
          <a:prstGeom prst="rect">
            <a:avLst/>
          </a:prstGeom>
          <a:noFill/>
          <a:ln>
            <a:noFill/>
          </a:ln>
        </p:spPr>
        <p:txBody>
          <a:bodyPr anchorCtr="0" anchor="t" bIns="91425" lIns="91425" rIns="91425" tIns="91425"/>
          <a:lstStyle>
            <a:lvl1pPr indent="0" lvl="0" marL="0" marR="0" rtl="0" algn="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5" name="Shape 5"/>
          <p:cNvSpPr/>
          <p:nvPr>
            <p:ph idx="3"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701039" y="4463296"/>
            <a:ext cx="5608319" cy="4228385"/>
          </a:xfrm>
          <a:prstGeom prst="rect">
            <a:avLst/>
          </a:prstGeom>
          <a:noFill/>
          <a:ln>
            <a:noFill/>
          </a:ln>
        </p:spPr>
        <p:txBody>
          <a:bodyPr anchorCtr="0" anchor="t"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7" name="Shape 7"/>
          <p:cNvSpPr txBox="1"/>
          <p:nvPr>
            <p:ph idx="11" type="ftr"/>
          </p:nvPr>
        </p:nvSpPr>
        <p:spPr>
          <a:xfrm>
            <a:off x="0" y="8924960"/>
            <a:ext cx="3037839" cy="469821"/>
          </a:xfrm>
          <a:prstGeom prst="rect">
            <a:avLst/>
          </a:prstGeom>
          <a:noFill/>
          <a:ln>
            <a:noFill/>
          </a:ln>
        </p:spPr>
        <p:txBody>
          <a:bodyPr anchorCtr="0" anchor="b"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8" name="Shape 8"/>
          <p:cNvSpPr txBox="1"/>
          <p:nvPr>
            <p:ph idx="12" type="sldNum"/>
          </p:nvPr>
        </p:nvSpPr>
        <p:spPr>
          <a:xfrm>
            <a:off x="3970937" y="8924960"/>
            <a:ext cx="3037839" cy="469821"/>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4" name="Shape 84"/>
          <p:cNvSpPr txBox="1"/>
          <p:nvPr>
            <p:ph idx="1" type="body"/>
          </p:nvPr>
        </p:nvSpPr>
        <p:spPr>
          <a:xfrm>
            <a:off x="701039" y="4463296"/>
            <a:ext cx="5608319" cy="4228385"/>
          </a:xfrm>
          <a:prstGeom prst="rect">
            <a:avLst/>
          </a:prstGeom>
          <a:noFill/>
          <a:ln>
            <a:noFill/>
          </a:ln>
        </p:spPr>
        <p:txBody>
          <a:bodyPr anchorCtr="0" anchor="t" bIns="46850" lIns="93725" rIns="93725" tIns="46850">
            <a:noAutofit/>
          </a:bodyPr>
          <a:lstStyle/>
          <a:p>
            <a:pPr indent="0" lvl="0" marL="0" marR="0" rtl="0" algn="l">
              <a:spcBef>
                <a:spcPts val="0"/>
              </a:spcBef>
              <a:buSzPct val="25000"/>
              <a:buNone/>
            </a:pPr>
            <a:r>
              <a:t/>
            </a:r>
            <a:endParaRPr b="1" i="0" sz="1200" u="none" cap="none" strike="noStrike">
              <a:solidFill>
                <a:schemeClr val="dk1"/>
              </a:solidFill>
              <a:latin typeface="Calibri"/>
              <a:ea typeface="Calibri"/>
              <a:cs typeface="Calibri"/>
              <a:sym typeface="Calibri"/>
            </a:endParaRPr>
          </a:p>
        </p:txBody>
      </p:sp>
      <p:sp>
        <p:nvSpPr>
          <p:cNvPr id="85" name="Shape 85"/>
          <p:cNvSpPr txBox="1"/>
          <p:nvPr>
            <p:ph idx="12" type="sldNum"/>
          </p:nvPr>
        </p:nvSpPr>
        <p:spPr>
          <a:xfrm>
            <a:off x="3970937" y="8924960"/>
            <a:ext cx="3037839" cy="469821"/>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p:spPr>
      </p:sp>
      <p:sp>
        <p:nvSpPr>
          <p:cNvPr id="176" name="Shape 176"/>
          <p:cNvSpPr txBox="1"/>
          <p:nvPr>
            <p:ph idx="1" type="body"/>
          </p:nvPr>
        </p:nvSpPr>
        <p:spPr>
          <a:xfrm>
            <a:off x="701039" y="4463296"/>
            <a:ext cx="5608200" cy="4228500"/>
          </a:xfrm>
          <a:prstGeom prst="rect">
            <a:avLst/>
          </a:prstGeom>
        </p:spPr>
        <p:txBody>
          <a:bodyPr anchorCtr="0" anchor="t" bIns="91425" lIns="91425" rIns="91425" tIns="91425">
            <a:noAutofit/>
          </a:bodyPr>
          <a:lstStyle/>
          <a:p>
            <a:pPr indent="-228600" lvl="0" marL="457200" rtl="0">
              <a:spcBef>
                <a:spcPts val="0"/>
              </a:spcBef>
              <a:buClr>
                <a:schemeClr val="dk1"/>
              </a:buClr>
            </a:pPr>
            <a:r>
              <a:rPr lang="en-CA">
                <a:solidFill>
                  <a:schemeClr val="dk1"/>
                </a:solidFill>
              </a:rPr>
              <a:t>When we look at the breakdown of phone brands we see lot’s more iPhones at LSU than UVic for some reason.  </a:t>
            </a:r>
          </a:p>
          <a:p>
            <a:pPr indent="-228600" lvl="0" marL="457200" rtl="0">
              <a:spcBef>
                <a:spcPts val="0"/>
              </a:spcBef>
              <a:buClr>
                <a:schemeClr val="dk1"/>
              </a:buClr>
            </a:pPr>
            <a:r>
              <a:rPr lang="en-CA">
                <a:solidFill>
                  <a:schemeClr val="dk1"/>
                </a:solidFill>
              </a:rPr>
              <a:t>Network effect?</a:t>
            </a:r>
          </a:p>
          <a:p>
            <a:pPr indent="-228600" lvl="0" marL="457200" rtl="0">
              <a:spcBef>
                <a:spcPts val="0"/>
              </a:spcBef>
              <a:buClr>
                <a:schemeClr val="dk1"/>
              </a:buClr>
            </a:pPr>
            <a:r>
              <a:rPr lang="en-CA">
                <a:solidFill>
                  <a:schemeClr val="dk1"/>
                </a:solidFill>
              </a:rPr>
              <a:t>… AND… RIP Blackberry...</a:t>
            </a:r>
          </a:p>
        </p:txBody>
      </p:sp>
      <p:sp>
        <p:nvSpPr>
          <p:cNvPr id="177" name="Shape 177"/>
          <p:cNvSpPr txBox="1"/>
          <p:nvPr>
            <p:ph idx="12" type="sldNum"/>
          </p:nvPr>
        </p:nvSpPr>
        <p:spPr>
          <a:xfrm>
            <a:off x="3970937" y="8924960"/>
            <a:ext cx="3037799" cy="469799"/>
          </a:xfrm>
          <a:prstGeom prst="rect">
            <a:avLst/>
          </a:prstGeom>
        </p:spPr>
        <p:txBody>
          <a:bodyPr anchorCtr="0" anchor="b" bIns="91425" lIns="91425" rIns="91425" tIns="91425">
            <a:noAutofit/>
          </a:bodyPr>
          <a:lstStyle/>
          <a:p>
            <a:pPr lvl="0" rtl="0">
              <a:spcBef>
                <a:spcPts val="0"/>
              </a:spcBef>
              <a:buClr>
                <a:srgbClr val="000000"/>
              </a:buClr>
              <a:buSzPct val="100000"/>
              <a:buFont typeface="Arial"/>
              <a:buNone/>
            </a:pPr>
            <a:r>
              <a:t/>
            </a:r>
            <a:endParaRPr/>
          </a:p>
          <a:p>
            <a:pPr lvl="1" rtl="0">
              <a:spcBef>
                <a:spcPts val="0"/>
              </a:spcBef>
              <a:buClr>
                <a:srgbClr val="000000"/>
              </a:buClr>
              <a:buSzPct val="100000"/>
              <a:buFont typeface="Arial"/>
              <a:buNone/>
            </a:pPr>
            <a:r>
              <a:t/>
            </a:r>
            <a:endParaRPr/>
          </a:p>
          <a:p>
            <a:pPr lvl="2" rtl="0">
              <a:spcBef>
                <a:spcPts val="0"/>
              </a:spcBef>
              <a:buClr>
                <a:srgbClr val="000000"/>
              </a:buClr>
              <a:buSzPct val="100000"/>
              <a:buFont typeface="Arial"/>
              <a:buNone/>
            </a:pPr>
            <a:r>
              <a:t/>
            </a:r>
            <a:endParaRPr/>
          </a:p>
          <a:p>
            <a:pPr lvl="3" rtl="0">
              <a:spcBef>
                <a:spcPts val="0"/>
              </a:spcBef>
              <a:buClr>
                <a:srgbClr val="000000"/>
              </a:buClr>
              <a:buSzPct val="100000"/>
              <a:buFont typeface="Arial"/>
              <a:buNone/>
            </a:pPr>
            <a:r>
              <a:t/>
            </a:r>
            <a:endParaRPr/>
          </a:p>
          <a:p>
            <a:pPr lvl="4" rtl="0">
              <a:spcBef>
                <a:spcPts val="0"/>
              </a:spcBef>
              <a:buClr>
                <a:srgbClr val="000000"/>
              </a:buClr>
              <a:buSzPct val="100000"/>
              <a:buFont typeface="Arial"/>
              <a:buNone/>
            </a:pPr>
            <a:r>
              <a:t/>
            </a:r>
            <a:endParaRPr/>
          </a:p>
          <a:p>
            <a:pPr lvl="5" rtl="0">
              <a:spcBef>
                <a:spcPts val="0"/>
              </a:spcBef>
              <a:buClr>
                <a:srgbClr val="000000"/>
              </a:buClr>
              <a:buSzPct val="100000"/>
              <a:buFont typeface="Arial"/>
              <a:buNone/>
            </a:pPr>
            <a:r>
              <a:t/>
            </a:r>
            <a:endParaRPr/>
          </a:p>
          <a:p>
            <a:pPr lvl="6" rtl="0">
              <a:spcBef>
                <a:spcPts val="0"/>
              </a:spcBef>
              <a:buClr>
                <a:srgbClr val="000000"/>
              </a:buClr>
              <a:buSzPct val="100000"/>
              <a:buFont typeface="Arial"/>
              <a:buNone/>
            </a:pPr>
            <a:r>
              <a:t/>
            </a:r>
            <a:endParaRPr/>
          </a:p>
          <a:p>
            <a:pPr lvl="7" rtl="0">
              <a:spcBef>
                <a:spcPts val="0"/>
              </a:spcBef>
              <a:buClr>
                <a:srgbClr val="000000"/>
              </a:buClr>
              <a:buSzPct val="100000"/>
              <a:buFont typeface="Arial"/>
              <a:buNone/>
            </a:pPr>
            <a:r>
              <a:t/>
            </a:r>
            <a:endParaRPr/>
          </a:p>
          <a:p>
            <a:pPr lvl="8">
              <a:spcBef>
                <a:spcPts val="0"/>
              </a:spcBef>
              <a:buClr>
                <a:srgbClr val="000000"/>
              </a:buClr>
              <a:buSzPct val="1000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72550"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3" name="Shape 183"/>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rtl="0">
              <a:spcBef>
                <a:spcPts val="0"/>
              </a:spcBef>
              <a:buNone/>
            </a:pPr>
            <a:r>
              <a:rPr lang="en-CA">
                <a:solidFill>
                  <a:schemeClr val="dk1"/>
                </a:solidFill>
              </a:rPr>
              <a:t>Smartphone are ubiquitous… not only in ownership, but also in the probability that they will have it with them at school (as we will shortly see is not necessarily the case with laptops). These smartphones can facilitate...</a:t>
            </a:r>
          </a:p>
          <a:p>
            <a:pPr indent="-228600" lvl="0" marL="457200" rtl="0">
              <a:spcBef>
                <a:spcPts val="0"/>
              </a:spcBef>
              <a:buClr>
                <a:schemeClr val="dk1"/>
              </a:buClr>
            </a:pPr>
            <a:r>
              <a:rPr lang="en-CA">
                <a:solidFill>
                  <a:schemeClr val="dk1"/>
                </a:solidFill>
              </a:rPr>
              <a:t>[</a:t>
            </a:r>
            <a:r>
              <a:rPr b="1" lang="en-CA">
                <a:solidFill>
                  <a:schemeClr val="dk1"/>
                </a:solidFill>
              </a:rPr>
              <a:t>NEXT</a:t>
            </a:r>
            <a:r>
              <a:rPr lang="en-CA">
                <a:solidFill>
                  <a:schemeClr val="dk1"/>
                </a:solidFill>
              </a:rPr>
              <a:t>] In-class feedback, esp in large classrooms.</a:t>
            </a:r>
          </a:p>
          <a:p>
            <a:pPr indent="-228600" lvl="1" marL="914400" rtl="0">
              <a:spcBef>
                <a:spcPts val="0"/>
              </a:spcBef>
              <a:buClr>
                <a:schemeClr val="dk1"/>
              </a:buClr>
            </a:pPr>
            <a:r>
              <a:rPr lang="en-CA">
                <a:solidFill>
                  <a:schemeClr val="dk1"/>
                </a:solidFill>
              </a:rPr>
              <a:t>Moodle choice-based quizzes followed by socratic questioning.  Not easy in a class of 100 w/o ubiquitous phone ownership.</a:t>
            </a:r>
          </a:p>
          <a:p>
            <a:pPr indent="-228600" lvl="1" marL="914400" rtl="0">
              <a:spcBef>
                <a:spcPts val="0"/>
              </a:spcBef>
              <a:buClr>
                <a:schemeClr val="dk1"/>
              </a:buClr>
            </a:pPr>
            <a:r>
              <a:rPr lang="en-CA">
                <a:solidFill>
                  <a:schemeClr val="dk1"/>
                </a:solidFill>
              </a:rPr>
              <a:t>Also leaves faculty feedback during/after class--are students getting it?</a:t>
            </a:r>
          </a:p>
          <a:p>
            <a:pPr indent="-228600" lvl="0" marL="457200" rtl="0">
              <a:spcBef>
                <a:spcPts val="0"/>
              </a:spcBef>
              <a:buClr>
                <a:schemeClr val="dk1"/>
              </a:buClr>
            </a:pPr>
            <a:r>
              <a:rPr lang="en-CA">
                <a:solidFill>
                  <a:schemeClr val="dk1"/>
                </a:solidFill>
              </a:rPr>
              <a:t>[</a:t>
            </a:r>
            <a:r>
              <a:rPr b="1" lang="en-CA">
                <a:solidFill>
                  <a:schemeClr val="dk1"/>
                </a:solidFill>
              </a:rPr>
              <a:t>NEXT</a:t>
            </a:r>
            <a:r>
              <a:rPr lang="en-CA">
                <a:solidFill>
                  <a:schemeClr val="dk1"/>
                </a:solidFill>
              </a:rPr>
              <a:t>] Quick reference during in class group work.</a:t>
            </a:r>
          </a:p>
        </p:txBody>
      </p:sp>
      <p:sp>
        <p:nvSpPr>
          <p:cNvPr id="184" name="Shape 184"/>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5" name="Shape 195"/>
          <p:cNvSpPr txBox="1"/>
          <p:nvPr>
            <p:ph idx="1" type="body"/>
          </p:nvPr>
        </p:nvSpPr>
        <p:spPr>
          <a:xfrm>
            <a:off x="701039" y="4463296"/>
            <a:ext cx="5608319" cy="4228385"/>
          </a:xfrm>
          <a:prstGeom prst="rect">
            <a:avLst/>
          </a:prstGeom>
          <a:noFill/>
          <a:ln>
            <a:noFill/>
          </a:ln>
        </p:spPr>
        <p:txBody>
          <a:bodyPr anchorCtr="0" anchor="t" bIns="46850" lIns="93725" rIns="93725" tIns="46850">
            <a:noAutofit/>
          </a:bodyPr>
          <a:lstStyle/>
          <a:p>
            <a:pPr indent="-228600" lvl="0" marL="457200" marR="0" rtl="0" algn="l">
              <a:spcBef>
                <a:spcPts val="0"/>
              </a:spcBef>
              <a:buClr>
                <a:schemeClr val="dk1"/>
              </a:buClr>
            </a:pPr>
            <a:r>
              <a:rPr lang="en-CA">
                <a:solidFill>
                  <a:schemeClr val="dk1"/>
                </a:solidFill>
              </a:rPr>
              <a:t>In terms of laptops owned by students, Windows and Macs are the two major players…</a:t>
            </a:r>
          </a:p>
          <a:p>
            <a:pPr indent="-228600" lvl="0" marL="457200" marR="0" rtl="0" algn="l">
              <a:spcBef>
                <a:spcPts val="0"/>
              </a:spcBef>
              <a:buClr>
                <a:schemeClr val="dk1"/>
              </a:buClr>
            </a:pPr>
            <a:r>
              <a:rPr lang="en-CA">
                <a:solidFill>
                  <a:schemeClr val="dk1"/>
                </a:solidFill>
              </a:rPr>
              <a:t>But we know where the really tech savvy future lawyers are… </a:t>
            </a:r>
          </a:p>
          <a:p>
            <a:pPr indent="-228600" lvl="0" marL="457200" marR="0" rtl="0" algn="l">
              <a:spcBef>
                <a:spcPts val="0"/>
              </a:spcBef>
              <a:buClr>
                <a:schemeClr val="dk1"/>
              </a:buClr>
            </a:pPr>
            <a:r>
              <a:rPr lang="en-CA">
                <a:solidFill>
                  <a:schemeClr val="dk1"/>
                </a:solidFill>
              </a:rPr>
              <a:t>[</a:t>
            </a:r>
            <a:r>
              <a:rPr b="1" lang="en-CA">
                <a:solidFill>
                  <a:schemeClr val="dk1"/>
                </a:solidFill>
              </a:rPr>
              <a:t>NEXT</a:t>
            </a:r>
            <a:r>
              <a:rPr lang="en-CA">
                <a:solidFill>
                  <a:schemeClr val="dk1"/>
                </a:solidFill>
              </a:rPr>
              <a:t>] And, it’s not LSU! ;-)</a:t>
            </a:r>
          </a:p>
        </p:txBody>
      </p:sp>
      <p:sp>
        <p:nvSpPr>
          <p:cNvPr id="196" name="Shape 196"/>
          <p:cNvSpPr txBox="1"/>
          <p:nvPr>
            <p:ph idx="12" type="sldNum"/>
          </p:nvPr>
        </p:nvSpPr>
        <p:spPr>
          <a:xfrm>
            <a:off x="3970937" y="8924960"/>
            <a:ext cx="3037839" cy="469821"/>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8" name="Shape 208"/>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indent="-228600" lvl="0" marL="457200" marR="0" rtl="0" algn="l">
              <a:spcBef>
                <a:spcPts val="0"/>
              </a:spcBef>
              <a:buClr>
                <a:schemeClr val="dk1"/>
              </a:buClr>
            </a:pPr>
            <a:r>
              <a:rPr lang="en-CA">
                <a:solidFill>
                  <a:schemeClr val="dk1"/>
                </a:solidFill>
              </a:rPr>
              <a:t>As you might guess, 100% of students arrived at law school with a laptop.  </a:t>
            </a:r>
          </a:p>
          <a:p>
            <a:pPr indent="-228600" lvl="0" marL="457200" marR="0" rtl="0" algn="l">
              <a:spcBef>
                <a:spcPts val="0"/>
              </a:spcBef>
              <a:buClr>
                <a:schemeClr val="dk1"/>
              </a:buClr>
            </a:pPr>
            <a:r>
              <a:rPr lang="en-CA">
                <a:solidFill>
                  <a:schemeClr val="dk1"/>
                </a:solidFill>
              </a:rPr>
              <a:t>But how often do students who own laptops actually bring their laptops to campus?</a:t>
            </a:r>
          </a:p>
        </p:txBody>
      </p:sp>
      <p:sp>
        <p:nvSpPr>
          <p:cNvPr id="209" name="Shape 209"/>
          <p:cNvSpPr txBox="1"/>
          <p:nvPr>
            <p:ph idx="12" type="sldNum"/>
          </p:nvPr>
        </p:nvSpPr>
        <p:spPr>
          <a:xfrm>
            <a:off x="3970937" y="8924960"/>
            <a:ext cx="3037799" cy="469799"/>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6" name="Shape 216"/>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indent="-228600" lvl="0" marL="457200" marR="0" rtl="0" algn="l">
              <a:spcBef>
                <a:spcPts val="0"/>
              </a:spcBef>
              <a:buClr>
                <a:schemeClr val="dk1"/>
              </a:buClr>
            </a:pPr>
            <a:r>
              <a:rPr lang="en-CA">
                <a:solidFill>
                  <a:schemeClr val="dk1"/>
                </a:solidFill>
              </a:rPr>
              <a:t>77% of students bring their laptops to school regularly, 24% occasionally or never bring them to campus.</a:t>
            </a:r>
          </a:p>
          <a:p>
            <a:pPr indent="-228600" lvl="0" marL="457200" marR="0" rtl="0" algn="l">
              <a:spcBef>
                <a:spcPts val="0"/>
              </a:spcBef>
              <a:buClr>
                <a:schemeClr val="dk1"/>
              </a:buClr>
            </a:pPr>
            <a:r>
              <a:rPr lang="en-CA">
                <a:solidFill>
                  <a:schemeClr val="dk1"/>
                </a:solidFill>
              </a:rPr>
              <a:t>The 24% of student who occasionally or never bring a laptop to campus = about 90 students in daily in the building w/o laptops.</a:t>
            </a:r>
          </a:p>
          <a:p>
            <a:pPr indent="-228600" lvl="0" marL="457200" marR="0" rtl="0" algn="l">
              <a:spcBef>
                <a:spcPts val="0"/>
              </a:spcBef>
              <a:buClr>
                <a:schemeClr val="dk1"/>
              </a:buClr>
            </a:pPr>
            <a:r>
              <a:rPr lang="en-CA">
                <a:solidFill>
                  <a:schemeClr val="dk1"/>
                </a:solidFill>
              </a:rPr>
              <a:t>This explains why computer labs are still in use despite almost all students owning laptops.. </a:t>
            </a:r>
          </a:p>
          <a:p>
            <a:pPr indent="-228600" lvl="0" marL="457200" marR="0" rtl="0" algn="l">
              <a:spcBef>
                <a:spcPts val="0"/>
              </a:spcBef>
              <a:buClr>
                <a:schemeClr val="dk1"/>
              </a:buClr>
            </a:pPr>
            <a:r>
              <a:rPr lang="en-CA">
                <a:solidFill>
                  <a:schemeClr val="dk1"/>
                </a:solidFill>
              </a:rPr>
              <a:t>LSU Law has a three Library kiosk PCs but not an always open computer lab anymore</a:t>
            </a:r>
          </a:p>
          <a:p>
            <a:pPr lvl="0" marR="0" rtl="0" algn="l">
              <a:spcBef>
                <a:spcPts val="0"/>
              </a:spcBef>
              <a:buNone/>
            </a:pPr>
            <a:r>
              <a:t/>
            </a:r>
            <a:endParaRPr>
              <a:solidFill>
                <a:schemeClr val="dk1"/>
              </a:solidFill>
            </a:endParaRPr>
          </a:p>
          <a:p>
            <a:pPr indent="-69850" lvl="0" marL="0" marR="0" rtl="0" algn="l">
              <a:spcBef>
                <a:spcPts val="0"/>
              </a:spcBef>
              <a:buClr>
                <a:schemeClr val="dk1"/>
              </a:buClr>
              <a:buSzPct val="78571"/>
              <a:buFont typeface="Arial"/>
              <a:buNone/>
            </a:pPr>
            <a:r>
              <a:t/>
            </a:r>
            <a:endParaRPr>
              <a:solidFill>
                <a:schemeClr val="dk1"/>
              </a:solidFill>
            </a:endParaRPr>
          </a:p>
          <a:p>
            <a:pPr indent="0" lvl="0" marL="0" marR="0" rtl="0" algn="l">
              <a:spcBef>
                <a:spcPts val="0"/>
              </a:spcBef>
              <a:buSzPct val="25000"/>
              <a:buNone/>
            </a:pPr>
            <a:r>
              <a:t/>
            </a:r>
            <a:endParaRPr>
              <a:solidFill>
                <a:schemeClr val="dk1"/>
              </a:solidFill>
            </a:endParaRPr>
          </a:p>
        </p:txBody>
      </p:sp>
      <p:sp>
        <p:nvSpPr>
          <p:cNvPr id="217" name="Shape 217"/>
          <p:cNvSpPr txBox="1"/>
          <p:nvPr>
            <p:ph idx="12" type="sldNum"/>
          </p:nvPr>
        </p:nvSpPr>
        <p:spPr>
          <a:xfrm>
            <a:off x="3970937" y="8924960"/>
            <a:ext cx="3037799" cy="469799"/>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7" name="Shape 227"/>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marR="0" rtl="0" algn="l">
              <a:spcBef>
                <a:spcPts val="0"/>
              </a:spcBef>
              <a:buClr>
                <a:schemeClr val="dk1"/>
              </a:buClr>
              <a:buSzPct val="78571"/>
              <a:buFont typeface="Arial"/>
              <a:buNone/>
            </a:pPr>
            <a:r>
              <a:rPr b="1" lang="en-CA">
                <a:solidFill>
                  <a:schemeClr val="dk1"/>
                </a:solidFill>
              </a:rPr>
              <a:t>[WILL]</a:t>
            </a:r>
          </a:p>
          <a:p>
            <a:pPr lvl="0" marR="0" rtl="0" algn="l">
              <a:spcBef>
                <a:spcPts val="0"/>
              </a:spcBef>
              <a:buClr>
                <a:schemeClr val="dk1"/>
              </a:buClr>
              <a:buSzPct val="78571"/>
              <a:buFont typeface="Arial"/>
              <a:buNone/>
            </a:pPr>
            <a:r>
              <a:t/>
            </a:r>
            <a:endParaRPr>
              <a:solidFill>
                <a:schemeClr val="dk1"/>
              </a:solidFill>
            </a:endParaRPr>
          </a:p>
          <a:p>
            <a:pPr indent="-228600" lvl="0" marL="457200" marR="0" rtl="0" algn="l">
              <a:spcBef>
                <a:spcPts val="0"/>
              </a:spcBef>
              <a:buClr>
                <a:schemeClr val="dk1"/>
              </a:buClr>
            </a:pPr>
            <a:r>
              <a:rPr lang="en-CA">
                <a:solidFill>
                  <a:schemeClr val="dk1"/>
                </a:solidFill>
              </a:rPr>
              <a:t>Proliferation of all these devices:  You need good wireless service</a:t>
            </a:r>
          </a:p>
          <a:p>
            <a:pPr indent="-228600" lvl="1" marL="914400" marR="0" rtl="0" algn="l">
              <a:spcBef>
                <a:spcPts val="0"/>
              </a:spcBef>
              <a:buClr>
                <a:schemeClr val="dk1"/>
              </a:buClr>
            </a:pPr>
            <a:r>
              <a:rPr lang="en-CA">
                <a:solidFill>
                  <a:schemeClr val="dk1"/>
                </a:solidFill>
              </a:rPr>
              <a:t>Recent upgrades to address weak coverage and student device proliferation</a:t>
            </a:r>
          </a:p>
          <a:p>
            <a:pPr indent="-228600" lvl="0" marL="457200" marR="0" rtl="0" algn="l">
              <a:spcBef>
                <a:spcPts val="0"/>
              </a:spcBef>
              <a:buClr>
                <a:schemeClr val="dk1"/>
              </a:buClr>
            </a:pPr>
            <a:r>
              <a:rPr b="1" lang="en-CA">
                <a:solidFill>
                  <a:schemeClr val="dk1"/>
                </a:solidFill>
              </a:rPr>
              <a:t>Strong coverage</a:t>
            </a:r>
            <a:r>
              <a:rPr lang="en-CA">
                <a:solidFill>
                  <a:schemeClr val="dk1"/>
                </a:solidFill>
              </a:rPr>
              <a:t> allows  applications like </a:t>
            </a:r>
            <a:r>
              <a:rPr b="1" lang="en-CA">
                <a:solidFill>
                  <a:schemeClr val="dk1"/>
                </a:solidFill>
              </a:rPr>
              <a:t>TurningPoint Cloud service </a:t>
            </a:r>
            <a:r>
              <a:rPr lang="en-CA">
                <a:solidFill>
                  <a:schemeClr val="dk1"/>
                </a:solidFill>
              </a:rPr>
              <a:t>that uses mobile devices.</a:t>
            </a:r>
          </a:p>
          <a:p>
            <a:pPr lvl="0" marR="0" rtl="0" algn="l">
              <a:spcBef>
                <a:spcPts val="0"/>
              </a:spcBef>
              <a:buNone/>
            </a:pPr>
            <a:r>
              <a:t/>
            </a:r>
            <a:endParaRPr>
              <a:solidFill>
                <a:schemeClr val="dk1"/>
              </a:solidFill>
            </a:endParaRPr>
          </a:p>
        </p:txBody>
      </p:sp>
      <p:sp>
        <p:nvSpPr>
          <p:cNvPr id="228" name="Shape 228"/>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4" name="Shape 234"/>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indent="0" lvl="0" marL="0" marR="0" rtl="0" algn="l">
              <a:spcBef>
                <a:spcPts val="0"/>
              </a:spcBef>
              <a:buSzPct val="25000"/>
              <a:buNone/>
            </a:pPr>
            <a:r>
              <a:rPr lang="en-CA">
                <a:solidFill>
                  <a:schemeClr val="dk1"/>
                </a:solidFill>
                <a:highlight>
                  <a:srgbClr val="FFFFFF"/>
                </a:highlight>
              </a:rPr>
              <a:t>Next we asked about real time video and audio collaboration:</a:t>
            </a:r>
          </a:p>
          <a:p>
            <a:pPr indent="-317500" lvl="0" marL="457200" marR="0" rtl="0" algn="l">
              <a:lnSpc>
                <a:spcPct val="100000"/>
              </a:lnSpc>
              <a:spcBef>
                <a:spcPts val="0"/>
              </a:spcBef>
              <a:spcAft>
                <a:spcPts val="0"/>
              </a:spcAft>
              <a:buClr>
                <a:schemeClr val="dk1"/>
              </a:buClr>
              <a:buSzPct val="100000"/>
              <a:buFont typeface="Arial"/>
            </a:pPr>
            <a:r>
              <a:rPr lang="en-CA">
                <a:solidFill>
                  <a:schemeClr val="dk1"/>
                </a:solidFill>
                <a:highlight>
                  <a:srgbClr val="FFFFFF"/>
                </a:highlight>
              </a:rPr>
              <a:t>Skype dominates with 74% of students using it.</a:t>
            </a:r>
          </a:p>
          <a:p>
            <a:pPr lvl="0" marR="0" rtl="0" algn="l">
              <a:spcBef>
                <a:spcPts val="0"/>
              </a:spcBef>
              <a:buNone/>
            </a:pPr>
            <a:r>
              <a:t/>
            </a:r>
            <a:endParaRPr b="0" i="0" u="none" cap="none" strike="noStrike">
              <a:solidFill>
                <a:schemeClr val="dk1"/>
              </a:solidFill>
            </a:endParaRPr>
          </a:p>
        </p:txBody>
      </p:sp>
      <p:sp>
        <p:nvSpPr>
          <p:cNvPr id="235" name="Shape 235"/>
          <p:cNvSpPr txBox="1"/>
          <p:nvPr>
            <p:ph idx="12" type="sldNum"/>
          </p:nvPr>
        </p:nvSpPr>
        <p:spPr>
          <a:xfrm>
            <a:off x="3970937" y="8924960"/>
            <a:ext cx="3037799" cy="469799"/>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2" name="Shape 242"/>
          <p:cNvSpPr txBox="1"/>
          <p:nvPr>
            <p:ph idx="1" type="body"/>
          </p:nvPr>
        </p:nvSpPr>
        <p:spPr>
          <a:xfrm>
            <a:off x="701039" y="4463296"/>
            <a:ext cx="5608319" cy="4228385"/>
          </a:xfrm>
          <a:prstGeom prst="rect">
            <a:avLst/>
          </a:prstGeom>
          <a:noFill/>
          <a:ln>
            <a:noFill/>
          </a:ln>
        </p:spPr>
        <p:txBody>
          <a:bodyPr anchorCtr="0" anchor="t" bIns="46850" lIns="93725" rIns="93725" tIns="46850">
            <a:noAutofit/>
          </a:bodyPr>
          <a:lstStyle/>
          <a:p>
            <a:pPr lvl="0" marR="0" rtl="0" algn="l">
              <a:spcBef>
                <a:spcPts val="0"/>
              </a:spcBef>
              <a:buNone/>
            </a:pPr>
            <a:r>
              <a:rPr lang="en-CA">
                <a:solidFill>
                  <a:schemeClr val="dk1"/>
                </a:solidFill>
              </a:rPr>
              <a:t>When asked about collaborative document editing:</a:t>
            </a:r>
          </a:p>
          <a:p>
            <a:pPr indent="-228600" lvl="0" marL="457200" marR="0" rtl="0" algn="l">
              <a:spcBef>
                <a:spcPts val="0"/>
              </a:spcBef>
              <a:buClr>
                <a:schemeClr val="dk1"/>
              </a:buClr>
            </a:pPr>
            <a:r>
              <a:rPr lang="en-CA">
                <a:solidFill>
                  <a:schemeClr val="dk1"/>
                </a:solidFill>
              </a:rPr>
              <a:t>At UVic 61% use Google Drive &amp; 62% Dropbox. You can see the changed over time.</a:t>
            </a:r>
          </a:p>
          <a:p>
            <a:pPr indent="-228600" lvl="0" marL="457200" marR="0" rtl="0" algn="l">
              <a:spcBef>
                <a:spcPts val="0"/>
              </a:spcBef>
              <a:buClr>
                <a:schemeClr val="dk1"/>
              </a:buClr>
            </a:pPr>
            <a:r>
              <a:rPr lang="en-CA">
                <a:solidFill>
                  <a:schemeClr val="dk1"/>
                </a:solidFill>
              </a:rPr>
              <a:t>[</a:t>
            </a:r>
            <a:r>
              <a:rPr b="1" lang="en-CA">
                <a:solidFill>
                  <a:schemeClr val="dk1"/>
                </a:solidFill>
              </a:rPr>
              <a:t>NEXT</a:t>
            </a:r>
            <a:r>
              <a:rPr lang="en-CA">
                <a:solidFill>
                  <a:schemeClr val="dk1"/>
                </a:solidFill>
              </a:rPr>
              <a:t>] At LSU 73% use Google Drive &amp; 46% use Dropbox.</a:t>
            </a:r>
          </a:p>
          <a:p>
            <a:pPr indent="-228600" lvl="0" marL="457200" marR="0" rtl="0" algn="l">
              <a:spcBef>
                <a:spcPts val="0"/>
              </a:spcBef>
              <a:buClr>
                <a:schemeClr val="dk1"/>
              </a:buClr>
            </a:pPr>
            <a:r>
              <a:rPr lang="en-CA">
                <a:solidFill>
                  <a:schemeClr val="dk1"/>
                </a:solidFill>
              </a:rPr>
              <a:t>The numbers of students using “cloud” tools is growing every year as the tools become more capable and convenient.</a:t>
            </a:r>
          </a:p>
        </p:txBody>
      </p:sp>
      <p:sp>
        <p:nvSpPr>
          <p:cNvPr id="243" name="Shape 243"/>
          <p:cNvSpPr txBox="1"/>
          <p:nvPr>
            <p:ph idx="12" type="sldNum"/>
          </p:nvPr>
        </p:nvSpPr>
        <p:spPr>
          <a:xfrm>
            <a:off x="3970937" y="8924960"/>
            <a:ext cx="3037839" cy="469821"/>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4" name="Shape 254"/>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marR="0" rtl="0" algn="l">
              <a:spcBef>
                <a:spcPts val="0"/>
              </a:spcBef>
              <a:buNone/>
            </a:pPr>
            <a:r>
              <a:rPr b="1" lang="en-CA">
                <a:solidFill>
                  <a:schemeClr val="dk1"/>
                </a:solidFill>
              </a:rPr>
              <a:t>[WILL]</a:t>
            </a:r>
          </a:p>
          <a:p>
            <a:pPr indent="-228600" lvl="0" marL="457200" marR="0" rtl="0" algn="l">
              <a:spcBef>
                <a:spcPts val="0"/>
              </a:spcBef>
            </a:pPr>
            <a:r>
              <a:rPr lang="en-CA">
                <a:solidFill>
                  <a:schemeClr val="dk1"/>
                </a:solidFill>
              </a:rPr>
              <a:t>LSU Law data from 2015</a:t>
            </a:r>
          </a:p>
          <a:p>
            <a:pPr indent="-228600" lvl="0" marL="457200" marR="0" rtl="0" algn="l">
              <a:spcBef>
                <a:spcPts val="0"/>
              </a:spcBef>
              <a:buClr>
                <a:schemeClr val="dk1"/>
              </a:buClr>
            </a:pPr>
            <a:r>
              <a:rPr lang="en-CA">
                <a:solidFill>
                  <a:schemeClr val="dk1"/>
                </a:solidFill>
              </a:rPr>
              <a:t>Began surveying about ebook ownership in 2012, prompted by administration interest in digital texts and course packs</a:t>
            </a:r>
          </a:p>
          <a:p>
            <a:pPr indent="-228600" lvl="0" marL="457200" marR="0" rtl="0" algn="l">
              <a:spcBef>
                <a:spcPts val="0"/>
              </a:spcBef>
              <a:buClr>
                <a:schemeClr val="dk1"/>
              </a:buClr>
            </a:pPr>
            <a:r>
              <a:rPr lang="en-CA">
                <a:solidFill>
                  <a:schemeClr val="dk1"/>
                </a:solidFill>
              </a:rPr>
              <a:t>Surprised to see so many iBooks users</a:t>
            </a:r>
          </a:p>
          <a:p>
            <a:pPr indent="-228600" lvl="0" marL="457200" marR="0" rtl="0" algn="l">
              <a:spcBef>
                <a:spcPts val="0"/>
              </a:spcBef>
              <a:buClr>
                <a:schemeClr val="dk1"/>
              </a:buClr>
            </a:pPr>
            <a:r>
              <a:rPr lang="en-CA">
                <a:solidFill>
                  <a:schemeClr val="dk1"/>
                </a:solidFill>
              </a:rPr>
              <a:t>Other...students mentioned “laptop” as an alternate ebook device</a:t>
            </a:r>
          </a:p>
          <a:p>
            <a:pPr indent="0" lvl="0" marL="0" marR="0" rtl="0" algn="l">
              <a:spcBef>
                <a:spcPts val="0"/>
              </a:spcBef>
              <a:buSzPct val="25000"/>
              <a:buNone/>
            </a:pPr>
            <a:r>
              <a:t/>
            </a:r>
            <a:endParaRPr b="0" i="0" u="none" cap="none" strike="noStrike">
              <a:solidFill>
                <a:schemeClr val="dk1"/>
              </a:solidFill>
            </a:endParaRPr>
          </a:p>
        </p:txBody>
      </p:sp>
      <p:sp>
        <p:nvSpPr>
          <p:cNvPr id="255" name="Shape 255"/>
          <p:cNvSpPr txBox="1"/>
          <p:nvPr>
            <p:ph idx="12" type="sldNum"/>
          </p:nvPr>
        </p:nvSpPr>
        <p:spPr>
          <a:xfrm>
            <a:off x="3970937" y="8924960"/>
            <a:ext cx="3037799" cy="469799"/>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62" name="Shape 262"/>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marR="0" rtl="0" algn="l">
              <a:spcBef>
                <a:spcPts val="0"/>
              </a:spcBef>
              <a:buNone/>
            </a:pPr>
            <a:r>
              <a:rPr b="1" lang="en-CA">
                <a:solidFill>
                  <a:schemeClr val="dk1"/>
                </a:solidFill>
              </a:rPr>
              <a:t>[WILL]</a:t>
            </a:r>
          </a:p>
          <a:p>
            <a:pPr indent="-228600" lvl="0" marL="457200" marR="0" rtl="0" algn="l">
              <a:spcBef>
                <a:spcPts val="0"/>
              </a:spcBef>
            </a:pPr>
            <a:r>
              <a:rPr lang="en-CA">
                <a:solidFill>
                  <a:schemeClr val="dk1"/>
                </a:solidFill>
              </a:rPr>
              <a:t>LSU Law data from 2015</a:t>
            </a:r>
          </a:p>
          <a:p>
            <a:pPr indent="-228600" lvl="0" marL="457200" marR="0" rtl="0" algn="l">
              <a:spcBef>
                <a:spcPts val="0"/>
              </a:spcBef>
            </a:pPr>
            <a:r>
              <a:rPr lang="en-CA">
                <a:solidFill>
                  <a:schemeClr val="dk1"/>
                </a:solidFill>
              </a:rPr>
              <a:t>Q: “Have you read ebooks for pleasure?” 64% yes &amp; 36% no.</a:t>
            </a:r>
          </a:p>
          <a:p>
            <a:pPr indent="-228600" lvl="0" marL="457200" marR="0" rtl="0" algn="l">
              <a:spcBef>
                <a:spcPts val="0"/>
              </a:spcBef>
              <a:buClr>
                <a:schemeClr val="dk1"/>
              </a:buClr>
            </a:pPr>
            <a:r>
              <a:rPr lang="en-CA">
                <a:solidFill>
                  <a:schemeClr val="dk1"/>
                </a:solidFill>
              </a:rPr>
              <a:t>[</a:t>
            </a:r>
            <a:r>
              <a:rPr b="1" lang="en-CA">
                <a:solidFill>
                  <a:schemeClr val="dk1"/>
                </a:solidFill>
              </a:rPr>
              <a:t>NEXT</a:t>
            </a:r>
            <a:r>
              <a:rPr lang="en-CA">
                <a:solidFill>
                  <a:schemeClr val="dk1"/>
                </a:solidFill>
              </a:rPr>
              <a:t>] Q: “Have you read ebooks for for research or non-class scholarship?” 42% yes &amp; 58% no.</a:t>
            </a:r>
          </a:p>
          <a:p>
            <a:pPr indent="0" lvl="0" marL="0" marR="0" rtl="0" algn="l">
              <a:spcBef>
                <a:spcPts val="0"/>
              </a:spcBef>
              <a:buSzPct val="25000"/>
              <a:buNone/>
            </a:pPr>
            <a:r>
              <a:t/>
            </a:r>
            <a:endParaRPr b="0" i="0" u="none" cap="none" strike="noStrike">
              <a:solidFill>
                <a:schemeClr val="dk1"/>
              </a:solidFill>
            </a:endParaRPr>
          </a:p>
        </p:txBody>
      </p:sp>
      <p:sp>
        <p:nvSpPr>
          <p:cNvPr id="263" name="Shape 263"/>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701039" y="4463296"/>
            <a:ext cx="5608200" cy="4228500"/>
          </a:xfrm>
          <a:prstGeom prst="rect">
            <a:avLst/>
          </a:prstGeom>
        </p:spPr>
        <p:txBody>
          <a:bodyPr anchorCtr="0" anchor="t" bIns="91425" lIns="91425" rIns="91425" tIns="91425">
            <a:noAutofit/>
          </a:bodyPr>
          <a:lstStyle/>
          <a:p>
            <a:pPr lvl="0" rtl="0">
              <a:spcBef>
                <a:spcPts val="0"/>
              </a:spcBef>
              <a:buNone/>
            </a:pPr>
            <a:r>
              <a:rPr lang="en-CA"/>
              <a:t>The Current Purpose of the survey was to: </a:t>
            </a:r>
          </a:p>
          <a:p>
            <a:pPr indent="-228600" lvl="0" marL="457200" rtl="0">
              <a:spcBef>
                <a:spcPts val="0"/>
              </a:spcBef>
              <a:buAutoNum type="arabicPeriod"/>
            </a:pPr>
            <a:r>
              <a:rPr lang="en-CA"/>
              <a:t>Identify the technologies students are using in their personal and academic lives.</a:t>
            </a:r>
          </a:p>
          <a:p>
            <a:pPr indent="-228600" lvl="0" marL="457200" rtl="0">
              <a:spcBef>
                <a:spcPts val="0"/>
              </a:spcBef>
              <a:buAutoNum type="arabicPeriod"/>
            </a:pPr>
            <a:r>
              <a:rPr lang="en-CA"/>
              <a:t>Explore ways to facilitate the educational use of their personal technology </a:t>
            </a:r>
            <a:r>
              <a:rPr b="1" lang="en-CA"/>
              <a:t>for research and class related work.</a:t>
            </a:r>
          </a:p>
          <a:p>
            <a:pPr indent="-228600" lvl="0" marL="457200" rtl="0">
              <a:spcBef>
                <a:spcPts val="0"/>
              </a:spcBef>
              <a:buAutoNum type="arabicPeriod"/>
            </a:pPr>
            <a:r>
              <a:rPr lang="en-CA"/>
              <a:t>Look for ways to provide equitable access to technologies </a:t>
            </a:r>
            <a:r>
              <a:rPr b="1" lang="en-CA"/>
              <a:t>for those who cannot afford to purchase it for themselves.</a:t>
            </a:r>
          </a:p>
          <a:p>
            <a:pPr indent="-228600" lvl="0" marL="457200" rtl="0">
              <a:spcBef>
                <a:spcPts val="0"/>
              </a:spcBef>
              <a:buAutoNum type="arabicPeriod"/>
            </a:pPr>
            <a:r>
              <a:rPr b="1" lang="en-CA"/>
              <a:t>Highlight ways instructors can leverage personal technologies for more engaging and effective instruction.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71" name="Shape 271"/>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marR="0" rtl="0" algn="l">
              <a:spcBef>
                <a:spcPts val="0"/>
              </a:spcBef>
              <a:buNone/>
            </a:pPr>
            <a:r>
              <a:rPr b="1" lang="en-CA">
                <a:solidFill>
                  <a:schemeClr val="dk1"/>
                </a:solidFill>
              </a:rPr>
              <a:t>[WILL]</a:t>
            </a:r>
          </a:p>
          <a:p>
            <a:pPr indent="-228600" lvl="0" marL="457200" marR="0" rtl="0" algn="l">
              <a:spcBef>
                <a:spcPts val="0"/>
              </a:spcBef>
            </a:pPr>
            <a:r>
              <a:rPr lang="en-CA">
                <a:solidFill>
                  <a:schemeClr val="dk1"/>
                </a:solidFill>
              </a:rPr>
              <a:t>Q: “Are you interested in using completely online/electronic textbooks in law school?”-- from 2015</a:t>
            </a:r>
          </a:p>
          <a:p>
            <a:pPr indent="-228600" lvl="0" marL="457200" marR="0" rtl="0" algn="l">
              <a:spcBef>
                <a:spcPts val="0"/>
              </a:spcBef>
              <a:buClr>
                <a:schemeClr val="dk1"/>
              </a:buClr>
            </a:pPr>
            <a:r>
              <a:rPr lang="en-CA">
                <a:solidFill>
                  <a:schemeClr val="dk1"/>
                </a:solidFill>
              </a:rPr>
              <a:t>A:  27% want eTextbooks</a:t>
            </a:r>
          </a:p>
          <a:p>
            <a:pPr lvl="0" marR="0" rtl="0" algn="l">
              <a:spcBef>
                <a:spcPts val="0"/>
              </a:spcBef>
              <a:buNone/>
            </a:pPr>
            <a:r>
              <a:t/>
            </a:r>
            <a:endParaRPr>
              <a:solidFill>
                <a:schemeClr val="dk1"/>
              </a:solidFill>
            </a:endParaRPr>
          </a:p>
          <a:p>
            <a:pPr indent="-228600" lvl="0" marL="457200" marR="0" rtl="0" algn="l">
              <a:spcBef>
                <a:spcPts val="0"/>
              </a:spcBef>
              <a:buClr>
                <a:schemeClr val="dk1"/>
              </a:buClr>
            </a:pPr>
            <a:r>
              <a:rPr lang="en-CA">
                <a:solidFill>
                  <a:schemeClr val="dk1"/>
                </a:solidFill>
              </a:rPr>
              <a:t>Cheaper alternatives</a:t>
            </a:r>
          </a:p>
          <a:p>
            <a:pPr indent="-228600" lvl="1" marL="914400" marR="0" rtl="0" algn="l">
              <a:spcBef>
                <a:spcPts val="0"/>
              </a:spcBef>
              <a:buClr>
                <a:schemeClr val="dk1"/>
              </a:buClr>
            </a:pPr>
            <a:r>
              <a:rPr lang="en-CA">
                <a:solidFill>
                  <a:schemeClr val="dk1"/>
                </a:solidFill>
              </a:rPr>
              <a:t>2015 “Online books/supplements (particularly supplements) would be nice.  Books are obviously expensive and it would be great if we had a cheaper alternative.”</a:t>
            </a:r>
          </a:p>
          <a:p>
            <a:pPr indent="-228600" lvl="1" marL="914400" marR="0" rtl="0" algn="l">
              <a:spcBef>
                <a:spcPts val="0"/>
              </a:spcBef>
              <a:buClr>
                <a:schemeClr val="dk1"/>
              </a:buClr>
            </a:pPr>
            <a:r>
              <a:rPr lang="en-CA">
                <a:solidFill>
                  <a:schemeClr val="dk1"/>
                </a:solidFill>
              </a:rPr>
              <a:t>2014 “</a:t>
            </a:r>
            <a:r>
              <a:rPr b="1" lang="en-CA">
                <a:solidFill>
                  <a:schemeClr val="dk1"/>
                </a:solidFill>
              </a:rPr>
              <a:t>Link books to online and to ebook options</a:t>
            </a:r>
            <a:r>
              <a:rPr lang="en-CA">
                <a:solidFill>
                  <a:schemeClr val="dk1"/>
                </a:solidFill>
              </a:rPr>
              <a:t>”</a:t>
            </a:r>
          </a:p>
          <a:p>
            <a:pPr indent="-228600" lvl="0" marL="457200" marR="0" rtl="0" algn="l">
              <a:spcBef>
                <a:spcPts val="0"/>
              </a:spcBef>
              <a:buClr>
                <a:schemeClr val="dk1"/>
              </a:buClr>
            </a:pPr>
            <a:r>
              <a:rPr lang="en-CA">
                <a:solidFill>
                  <a:schemeClr val="dk1"/>
                </a:solidFill>
              </a:rPr>
              <a:t>Distinction between different formats</a:t>
            </a:r>
          </a:p>
          <a:p>
            <a:pPr indent="-228600" lvl="1" marL="914400" marR="0" rtl="0" algn="l">
              <a:spcBef>
                <a:spcPts val="0"/>
              </a:spcBef>
              <a:buClr>
                <a:schemeClr val="dk1"/>
              </a:buClr>
            </a:pPr>
            <a:r>
              <a:rPr lang="en-CA">
                <a:solidFill>
                  <a:schemeClr val="dk1"/>
                </a:solidFill>
              </a:rPr>
              <a:t>2012 “Make secondary textbooks, but not casebooks, available on Kindle”</a:t>
            </a:r>
          </a:p>
          <a:p>
            <a:pPr indent="-228600" lvl="1" marL="914400" marR="0" rtl="0" algn="l">
              <a:spcBef>
                <a:spcPts val="0"/>
              </a:spcBef>
              <a:buClr>
                <a:schemeClr val="dk1"/>
              </a:buClr>
            </a:pPr>
            <a:r>
              <a:rPr lang="en-CA">
                <a:solidFill>
                  <a:schemeClr val="dk1"/>
                </a:solidFill>
              </a:rPr>
              <a:t>2012 “</a:t>
            </a:r>
            <a:r>
              <a:rPr b="1" lang="en-CA">
                <a:solidFill>
                  <a:schemeClr val="dk1"/>
                </a:solidFill>
              </a:rPr>
              <a:t>Electronic textbooks that are tablet-ready </a:t>
            </a:r>
            <a:r>
              <a:rPr lang="en-CA">
                <a:solidFill>
                  <a:schemeClr val="dk1"/>
                </a:solidFill>
              </a:rPr>
              <a:t>would be a major boon for my personal studies as I use my tablet often for keeping notes and tasks organized.”</a:t>
            </a:r>
          </a:p>
          <a:p>
            <a:pPr indent="-228600" lvl="1" marL="914400" marR="0" rtl="0" algn="l">
              <a:spcBef>
                <a:spcPts val="0"/>
              </a:spcBef>
              <a:buClr>
                <a:schemeClr val="dk1"/>
              </a:buClr>
            </a:pPr>
            <a:r>
              <a:rPr lang="en-CA">
                <a:solidFill>
                  <a:schemeClr val="dk1"/>
                </a:solidFill>
              </a:rPr>
              <a:t>2014 “nothing, at least for me, can replace a real book, where I can physically highlight everything I want, and write notes on the margins, and quickly skim the pages to look for something.”</a:t>
            </a:r>
          </a:p>
          <a:p>
            <a:pPr indent="0" lvl="0" marL="0" marR="0" rtl="0" algn="l">
              <a:spcBef>
                <a:spcPts val="0"/>
              </a:spcBef>
              <a:buSzPct val="25000"/>
              <a:buNone/>
            </a:pPr>
            <a:r>
              <a:t/>
            </a:r>
            <a:endParaRPr b="0" i="0" u="none" cap="none" strike="noStrike">
              <a:solidFill>
                <a:schemeClr val="dk1"/>
              </a:solidFill>
            </a:endParaRPr>
          </a:p>
        </p:txBody>
      </p:sp>
      <p:sp>
        <p:nvSpPr>
          <p:cNvPr id="272" name="Shape 272"/>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0" name="Shape 280"/>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rtl="0">
              <a:spcBef>
                <a:spcPts val="0"/>
              </a:spcBef>
              <a:buSzPct val="78571"/>
              <a:buNone/>
            </a:pPr>
            <a:r>
              <a:rPr lang="en-CA">
                <a:solidFill>
                  <a:schemeClr val="dk1"/>
                </a:solidFill>
              </a:rPr>
              <a:t>Assuming continued growth in tablet ownership: </a:t>
            </a:r>
          </a:p>
          <a:p>
            <a:pPr indent="-228600" lvl="0" marL="457200" rtl="0">
              <a:spcBef>
                <a:spcPts val="0"/>
              </a:spcBef>
              <a:buClr>
                <a:schemeClr val="dk1"/>
              </a:buClr>
            </a:pPr>
            <a:r>
              <a:rPr lang="en-CA">
                <a:solidFill>
                  <a:schemeClr val="dk1"/>
                </a:solidFill>
              </a:rPr>
              <a:t>We should give serious consideration to creating coursepacks in eBook as well as paper format whenever possible</a:t>
            </a:r>
            <a:r>
              <a:rPr lang="en-CA">
                <a:solidFill>
                  <a:srgbClr val="0B5394"/>
                </a:solidFill>
              </a:rPr>
              <a:t>. </a:t>
            </a:r>
          </a:p>
          <a:p>
            <a:pPr indent="-228600" lvl="0" marL="457200" rtl="0">
              <a:spcBef>
                <a:spcPts val="0"/>
              </a:spcBef>
              <a:buClr>
                <a:schemeClr val="dk1"/>
              </a:buClr>
            </a:pPr>
            <a:r>
              <a:rPr lang="en-CA">
                <a:solidFill>
                  <a:schemeClr val="dk1"/>
                </a:solidFill>
              </a:rPr>
              <a:t>We should also consider training to encourage professors to purchase textbooks available in eBook as well as print formats, so that those who want them can use them. -&gt; I personal like my textbooks on my laptop.</a:t>
            </a:r>
          </a:p>
          <a:p>
            <a:pPr indent="-228600" lvl="0" marL="457200" rtl="0">
              <a:spcBef>
                <a:spcPts val="0"/>
              </a:spcBef>
              <a:buClr>
                <a:schemeClr val="dk1"/>
              </a:buClr>
            </a:pPr>
            <a:r>
              <a:rPr lang="en-CA">
                <a:solidFill>
                  <a:schemeClr val="dk1"/>
                </a:solidFill>
              </a:rPr>
              <a:t>We should note that almost all Open Access textbooks are freely available in eBook format, including those offered by CALI via eLangdell -&gt; Using these textbooks have the added virtue of reducing the cost of education for our students.</a:t>
            </a:r>
          </a:p>
        </p:txBody>
      </p:sp>
      <p:sp>
        <p:nvSpPr>
          <p:cNvPr id="281" name="Shape 281"/>
          <p:cNvSpPr txBox="1"/>
          <p:nvPr>
            <p:ph idx="12" type="sldNum"/>
          </p:nvPr>
        </p:nvSpPr>
        <p:spPr>
          <a:xfrm>
            <a:off x="3970937" y="8924960"/>
            <a:ext cx="3037799" cy="469799"/>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2" name="Shape 292"/>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marR="0" rtl="0" algn="l">
              <a:spcBef>
                <a:spcPts val="0"/>
              </a:spcBef>
              <a:buNone/>
            </a:pPr>
            <a:r>
              <a:rPr lang="en-CA">
                <a:solidFill>
                  <a:schemeClr val="dk1"/>
                </a:solidFill>
              </a:rPr>
              <a:t>Our question about note taking produced some interesting results. Students report that:</a:t>
            </a:r>
          </a:p>
          <a:p>
            <a:pPr indent="-228600" lvl="0" marL="457200" marR="0" rtl="0" algn="l">
              <a:spcBef>
                <a:spcPts val="0"/>
              </a:spcBef>
              <a:buClr>
                <a:schemeClr val="dk1"/>
              </a:buClr>
            </a:pPr>
            <a:r>
              <a:rPr lang="en-CA">
                <a:solidFill>
                  <a:schemeClr val="dk1"/>
                </a:solidFill>
              </a:rPr>
              <a:t>Almost equal amounts use pen &amp; paper AND laptops, compared to the rest of the university that prefer pen &amp; paper.</a:t>
            </a:r>
          </a:p>
          <a:p>
            <a:pPr indent="-228600" lvl="0" marL="457200" marR="0" rtl="0" algn="l">
              <a:spcBef>
                <a:spcPts val="0"/>
              </a:spcBef>
              <a:buClr>
                <a:schemeClr val="dk1"/>
              </a:buClr>
            </a:pPr>
            <a:r>
              <a:rPr lang="en-CA">
                <a:solidFill>
                  <a:schemeClr val="dk1"/>
                </a:solidFill>
              </a:rPr>
              <a:t>NOTE: we did not ask how often they used each note taking method, just if they used them.</a:t>
            </a:r>
          </a:p>
        </p:txBody>
      </p:sp>
      <p:sp>
        <p:nvSpPr>
          <p:cNvPr id="293" name="Shape 293"/>
          <p:cNvSpPr txBox="1"/>
          <p:nvPr>
            <p:ph idx="12" type="sldNum"/>
          </p:nvPr>
        </p:nvSpPr>
        <p:spPr>
          <a:xfrm>
            <a:off x="3970937" y="8924960"/>
            <a:ext cx="3037799" cy="469799"/>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0" name="Shape 300"/>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rtl="0">
              <a:spcBef>
                <a:spcPts val="0"/>
              </a:spcBef>
              <a:buNone/>
            </a:pPr>
            <a:r>
              <a:rPr b="1" lang="en-CA">
                <a:solidFill>
                  <a:schemeClr val="dk1"/>
                </a:solidFill>
              </a:rPr>
              <a:t>[WILL]</a:t>
            </a:r>
          </a:p>
          <a:p>
            <a:pPr indent="-228600" lvl="0" marL="457200" rtl="0">
              <a:spcBef>
                <a:spcPts val="0"/>
              </a:spcBef>
              <a:buClr>
                <a:schemeClr val="dk1"/>
              </a:buClr>
            </a:pPr>
            <a:r>
              <a:rPr lang="en-CA">
                <a:solidFill>
                  <a:schemeClr val="dk1"/>
                </a:solidFill>
              </a:rPr>
              <a:t>LSU Law didn’t survey student note taking -- will do so next year</a:t>
            </a:r>
          </a:p>
          <a:p>
            <a:pPr indent="-228600" lvl="0" marL="457200" rtl="0">
              <a:spcBef>
                <a:spcPts val="0"/>
              </a:spcBef>
              <a:buClr>
                <a:schemeClr val="dk1"/>
              </a:buClr>
            </a:pPr>
            <a:r>
              <a:rPr lang="en-CA">
                <a:solidFill>
                  <a:schemeClr val="dk1"/>
                </a:solidFill>
              </a:rPr>
              <a:t>2015 study from </a:t>
            </a:r>
            <a:r>
              <a:rPr lang="en-CA">
                <a:solidFill>
                  <a:schemeClr val="dk1"/>
                </a:solidFill>
              </a:rPr>
              <a:t>Princeton &amp; UCLA compared students who took handwritten notes to students who took notes with a laptop during a lecture. </a:t>
            </a:r>
          </a:p>
          <a:p>
            <a:pPr indent="-228600" lvl="1" marL="914400" rtl="0">
              <a:spcBef>
                <a:spcPts val="0"/>
              </a:spcBef>
              <a:buClr>
                <a:schemeClr val="dk1"/>
              </a:buClr>
            </a:pPr>
            <a:r>
              <a:rPr b="1" lang="en-CA">
                <a:solidFill>
                  <a:schemeClr val="dk1"/>
                </a:solidFill>
              </a:rPr>
              <a:t>Both groups</a:t>
            </a:r>
            <a:r>
              <a:rPr lang="en-CA">
                <a:solidFill>
                  <a:schemeClr val="dk1"/>
                </a:solidFill>
              </a:rPr>
              <a:t> well on </a:t>
            </a:r>
            <a:r>
              <a:rPr b="1" lang="en-CA">
                <a:solidFill>
                  <a:schemeClr val="dk1"/>
                </a:solidFill>
              </a:rPr>
              <a:t>factual recall questions</a:t>
            </a:r>
            <a:r>
              <a:rPr lang="en-CA">
                <a:solidFill>
                  <a:schemeClr val="dk1"/>
                </a:solidFill>
              </a:rPr>
              <a:t>--Approximately how many years ago did the Indus civilization exist?</a:t>
            </a:r>
          </a:p>
          <a:p>
            <a:pPr indent="-228600" lvl="1" marL="914400" rtl="0">
              <a:spcBef>
                <a:spcPts val="0"/>
              </a:spcBef>
              <a:buClr>
                <a:schemeClr val="dk1"/>
              </a:buClr>
            </a:pPr>
            <a:r>
              <a:rPr b="1" lang="en-CA">
                <a:solidFill>
                  <a:schemeClr val="dk1"/>
                </a:solidFill>
              </a:rPr>
              <a:t>Handwritten</a:t>
            </a:r>
            <a:r>
              <a:rPr lang="en-CA">
                <a:solidFill>
                  <a:schemeClr val="dk1"/>
                </a:solidFill>
              </a:rPr>
              <a:t> better on </a:t>
            </a:r>
            <a:r>
              <a:rPr b="1" lang="en-CA">
                <a:solidFill>
                  <a:schemeClr val="dk1"/>
                </a:solidFill>
              </a:rPr>
              <a:t>conceptual understanding</a:t>
            </a:r>
            <a:r>
              <a:rPr lang="en-CA">
                <a:solidFill>
                  <a:schemeClr val="dk1"/>
                </a:solidFill>
              </a:rPr>
              <a:t>--How do Japan and Sweden differ in their approaches to equality within their societies?</a:t>
            </a:r>
          </a:p>
          <a:p>
            <a:pPr indent="-228600" lvl="0" marL="457200" rtl="0">
              <a:spcBef>
                <a:spcPts val="0"/>
              </a:spcBef>
              <a:buClr>
                <a:schemeClr val="dk1"/>
              </a:buClr>
            </a:pPr>
            <a:r>
              <a:rPr b="1" lang="en-CA">
                <a:solidFill>
                  <a:schemeClr val="dk1"/>
                </a:solidFill>
              </a:rPr>
              <a:t>Q: Any ideas why laptop note takers remember less than their pen &amp; paper counterparts? </a:t>
            </a:r>
            <a:r>
              <a:rPr lang="en-CA">
                <a:solidFill>
                  <a:schemeClr val="dk1"/>
                </a:solidFill>
              </a:rPr>
              <a:t>-&gt; process lecture content at shallower levels therefore remember less.</a:t>
            </a:r>
          </a:p>
          <a:p>
            <a:pPr indent="-228600" lvl="0" marL="457200" rtl="0">
              <a:spcBef>
                <a:spcPts val="0"/>
              </a:spcBef>
              <a:buClr>
                <a:schemeClr val="dk1"/>
              </a:buClr>
            </a:pPr>
            <a:r>
              <a:rPr lang="en-CA">
                <a:solidFill>
                  <a:schemeClr val="dk1"/>
                </a:solidFill>
              </a:rPr>
              <a:t>Princeton and UCLA study:</a:t>
            </a:r>
          </a:p>
          <a:p>
            <a:pPr indent="-228600" lvl="1" marL="914400" rtl="0">
              <a:spcBef>
                <a:spcPts val="0"/>
              </a:spcBef>
              <a:buClr>
                <a:schemeClr val="dk1"/>
              </a:buClr>
            </a:pPr>
            <a:r>
              <a:rPr lang="en-CA">
                <a:solidFill>
                  <a:schemeClr val="dk1"/>
                </a:solidFill>
              </a:rPr>
              <a:t>Researchers told some of the laptop note takers not to simply transcribe the lecture but to take notes in their own words--made no difference, laptop note takers still transcribed.</a:t>
            </a:r>
          </a:p>
          <a:p>
            <a:pPr indent="-228600" lvl="0" marL="457200" rtl="0">
              <a:spcBef>
                <a:spcPts val="0"/>
              </a:spcBef>
              <a:buClr>
                <a:schemeClr val="dk1"/>
              </a:buClr>
            </a:pPr>
            <a:r>
              <a:rPr lang="en-CA">
                <a:solidFill>
                  <a:schemeClr val="dk1"/>
                </a:solidFill>
              </a:rPr>
              <a:t>Might</a:t>
            </a:r>
            <a:r>
              <a:rPr lang="en-CA">
                <a:solidFill>
                  <a:schemeClr val="dk1"/>
                </a:solidFill>
              </a:rPr>
              <a:t> be interesting to study how effective the 60% of students who use their cell phone are in note taking… might be more effective than laptop transcription because on a cell phone students would be forced to summarize which is an excellent way to help process more deeply &amp; remember things.</a:t>
            </a:r>
          </a:p>
          <a:p>
            <a:pPr indent="-228600" lvl="0" marL="457200">
              <a:spcBef>
                <a:spcPts val="0"/>
              </a:spcBef>
              <a:buClr>
                <a:schemeClr val="dk1"/>
              </a:buClr>
            </a:pPr>
            <a:r>
              <a:rPr lang="en-CA">
                <a:solidFill>
                  <a:schemeClr val="dk1"/>
                </a:solidFill>
              </a:rPr>
              <a:t>Note taking literature review from Williams and Eggert (2002):</a:t>
            </a:r>
          </a:p>
          <a:p>
            <a:pPr indent="-228600" lvl="1" marL="914400">
              <a:spcBef>
                <a:spcPts val="0"/>
              </a:spcBef>
              <a:buClr>
                <a:schemeClr val="dk1"/>
              </a:buClr>
            </a:pPr>
            <a:r>
              <a:rPr lang="en-CA">
                <a:solidFill>
                  <a:schemeClr val="dk1"/>
                </a:solidFill>
              </a:rPr>
              <a:t>“</a:t>
            </a:r>
            <a:r>
              <a:rPr b="1" lang="en-CA">
                <a:solidFill>
                  <a:schemeClr val="dk1"/>
                </a:solidFill>
              </a:rPr>
              <a:t>Most effective notes </a:t>
            </a:r>
            <a:r>
              <a:rPr lang="en-CA">
                <a:solidFill>
                  <a:schemeClr val="dk1"/>
                </a:solidFill>
              </a:rPr>
              <a:t>highlight an </a:t>
            </a:r>
            <a:r>
              <a:rPr b="1" lang="en-CA">
                <a:solidFill>
                  <a:schemeClr val="dk1"/>
                </a:solidFill>
              </a:rPr>
              <a:t>overall framework </a:t>
            </a:r>
            <a:r>
              <a:rPr lang="en-CA">
                <a:solidFill>
                  <a:schemeClr val="dk1"/>
                </a:solidFill>
              </a:rPr>
              <a:t>for a lecture and </a:t>
            </a:r>
            <a:r>
              <a:rPr b="1" lang="en-CA">
                <a:solidFill>
                  <a:schemeClr val="dk1"/>
                </a:solidFill>
              </a:rPr>
              <a:t>embellish</a:t>
            </a:r>
            <a:r>
              <a:rPr lang="en-CA">
                <a:solidFill>
                  <a:schemeClr val="dk1"/>
                </a:solidFill>
              </a:rPr>
              <a:t> that framework with </a:t>
            </a:r>
            <a:r>
              <a:rPr b="1" lang="en-CA">
                <a:solidFill>
                  <a:schemeClr val="dk1"/>
                </a:solidFill>
              </a:rPr>
              <a:t>critical specifics</a:t>
            </a:r>
            <a:r>
              <a:rPr lang="en-CA">
                <a:solidFill>
                  <a:schemeClr val="dk1"/>
                </a:solidFill>
              </a:rPr>
              <a:t>.”</a:t>
            </a:r>
          </a:p>
          <a:p>
            <a:pPr lvl="0" rtl="0">
              <a:spcBef>
                <a:spcPts val="0"/>
              </a:spcBef>
              <a:buNone/>
            </a:pPr>
            <a:r>
              <a:t/>
            </a:r>
            <a:endParaRPr>
              <a:solidFill>
                <a:schemeClr val="dk1"/>
              </a:solidFill>
            </a:endParaRPr>
          </a:p>
        </p:txBody>
      </p:sp>
      <p:sp>
        <p:nvSpPr>
          <p:cNvPr id="301" name="Shape 301"/>
          <p:cNvSpPr txBox="1"/>
          <p:nvPr>
            <p:ph idx="12" type="sldNum"/>
          </p:nvPr>
        </p:nvSpPr>
        <p:spPr>
          <a:xfrm>
            <a:off x="3970937" y="8924960"/>
            <a:ext cx="3037799" cy="469799"/>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5" name="Shape 305"/>
        <p:cNvGrpSpPr/>
        <p:nvPr/>
      </p:nvGrpSpPr>
      <p:grpSpPr>
        <a:xfrm>
          <a:off x="0" y="0"/>
          <a:ext cx="0" cy="0"/>
          <a:chOff x="0" y="0"/>
          <a:chExt cx="0" cy="0"/>
        </a:xfrm>
      </p:grpSpPr>
      <p:sp>
        <p:nvSpPr>
          <p:cNvPr id="306" name="Shape 306"/>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7" name="Shape 307"/>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marR="0" rtl="0" algn="l">
              <a:spcBef>
                <a:spcPts val="0"/>
              </a:spcBef>
              <a:buNone/>
            </a:pPr>
            <a:r>
              <a:rPr b="1" lang="en-CA">
                <a:solidFill>
                  <a:schemeClr val="dk1"/>
                </a:solidFill>
              </a:rPr>
              <a:t>[WILL]</a:t>
            </a:r>
          </a:p>
          <a:p>
            <a:pPr lvl="0" marR="0" rtl="0" algn="l">
              <a:spcBef>
                <a:spcPts val="0"/>
              </a:spcBef>
              <a:buNone/>
            </a:pPr>
            <a:r>
              <a:rPr lang="en-CA">
                <a:solidFill>
                  <a:schemeClr val="dk1"/>
                </a:solidFill>
              </a:rPr>
              <a:t>In 2012 LSU specifically asked about laptop bans.  In subsequent years, we didn’t asked but continued to receive comments.</a:t>
            </a:r>
          </a:p>
          <a:p>
            <a:pPr indent="-228600" lvl="0" marL="457200" marR="0" rtl="0" algn="l">
              <a:spcBef>
                <a:spcPts val="0"/>
              </a:spcBef>
              <a:buClr>
                <a:schemeClr val="dk1"/>
              </a:buClr>
            </a:pPr>
            <a:r>
              <a:rPr b="1" lang="en-CA">
                <a:solidFill>
                  <a:schemeClr val="dk1"/>
                </a:solidFill>
              </a:rPr>
              <a:t>No handwriting skills</a:t>
            </a:r>
          </a:p>
          <a:p>
            <a:pPr indent="-228600" lvl="1" marL="914400" marR="0" rtl="0" algn="l">
              <a:spcBef>
                <a:spcPts val="0"/>
              </a:spcBef>
              <a:buClr>
                <a:schemeClr val="dk1"/>
              </a:buClr>
            </a:pPr>
            <a:r>
              <a:rPr lang="en-CA">
                <a:solidFill>
                  <a:schemeClr val="dk1"/>
                </a:solidFill>
              </a:rPr>
              <a:t>Above example:  </a:t>
            </a:r>
            <a:r>
              <a:rPr lang="en-CA">
                <a:solidFill>
                  <a:schemeClr val="dk1"/>
                </a:solidFill>
              </a:rPr>
              <a:t>“Mandate that professors to allow laptops in class. Last semester, I nearly failed a class and I solely attribute it to a no laptops policy. I cannot handwrite notes in a timely manner, which leads to me falling behind and missing significant parts of the lecture.”</a:t>
            </a:r>
          </a:p>
          <a:p>
            <a:pPr indent="-228600" lvl="1" marL="914400" marR="0" rtl="0" algn="l">
              <a:spcBef>
                <a:spcPts val="0"/>
              </a:spcBef>
              <a:buClr>
                <a:schemeClr val="dk1"/>
              </a:buClr>
            </a:pPr>
            <a:r>
              <a:rPr lang="en-CA">
                <a:solidFill>
                  <a:schemeClr val="dk1"/>
                </a:solidFill>
              </a:rPr>
              <a:t>Many comments</a:t>
            </a:r>
          </a:p>
          <a:p>
            <a:pPr indent="-228600" lvl="1" marL="914400" marR="0" rtl="0" algn="l">
              <a:spcBef>
                <a:spcPts val="0"/>
              </a:spcBef>
              <a:buClr>
                <a:schemeClr val="dk1"/>
              </a:buClr>
            </a:pPr>
            <a:r>
              <a:rPr lang="en-CA">
                <a:solidFill>
                  <a:schemeClr val="dk1"/>
                </a:solidFill>
              </a:rPr>
              <a:t>Complaints about speed of handwritten notes--lack of experience with handwritten note taking.  </a:t>
            </a:r>
          </a:p>
          <a:p>
            <a:pPr indent="-228600" lvl="2" marL="1371600" marR="0" rtl="0" algn="l">
              <a:spcBef>
                <a:spcPts val="0"/>
              </a:spcBef>
              <a:buClr>
                <a:schemeClr val="dk1"/>
              </a:buClr>
            </a:pPr>
            <a:r>
              <a:rPr lang="en-CA">
                <a:solidFill>
                  <a:schemeClr val="dk1"/>
                </a:solidFill>
              </a:rPr>
              <a:t>Does this also mean </a:t>
            </a:r>
            <a:r>
              <a:rPr b="1" lang="en-CA">
                <a:solidFill>
                  <a:schemeClr val="dk1"/>
                </a:solidFill>
              </a:rPr>
              <a:t>lack of experience summarizing, paraphrasing</a:t>
            </a:r>
            <a:r>
              <a:rPr lang="en-CA">
                <a:solidFill>
                  <a:schemeClr val="dk1"/>
                </a:solidFill>
              </a:rPr>
              <a:t>?</a:t>
            </a:r>
          </a:p>
          <a:p>
            <a:pPr indent="-228600" lvl="0" marL="457200" marR="0" rtl="0" algn="l">
              <a:spcBef>
                <a:spcPts val="0"/>
              </a:spcBef>
              <a:buClr>
                <a:schemeClr val="dk1"/>
              </a:buClr>
            </a:pPr>
            <a:r>
              <a:rPr b="1" lang="en-CA">
                <a:solidFill>
                  <a:schemeClr val="dk1"/>
                </a:solidFill>
              </a:rPr>
              <a:t>Difficult to manage </a:t>
            </a:r>
            <a:r>
              <a:rPr lang="en-CA">
                <a:solidFill>
                  <a:schemeClr val="dk1"/>
                </a:solidFill>
              </a:rPr>
              <a:t>handwritten notes AND digital notes</a:t>
            </a:r>
          </a:p>
          <a:p>
            <a:pPr indent="-228600" lvl="1" marL="914400" marR="0" rtl="0" algn="l">
              <a:spcBef>
                <a:spcPts val="0"/>
              </a:spcBef>
              <a:buClr>
                <a:schemeClr val="dk1"/>
              </a:buClr>
            </a:pPr>
            <a:r>
              <a:rPr lang="en-CA">
                <a:solidFill>
                  <a:schemeClr val="dk1"/>
                </a:solidFill>
              </a:rPr>
              <a:t>Some students just wanted consistency</a:t>
            </a:r>
          </a:p>
          <a:p>
            <a:pPr indent="-228600" lvl="0" marL="457200" marR="0" rtl="0" algn="l">
              <a:spcBef>
                <a:spcPts val="0"/>
              </a:spcBef>
              <a:buClr>
                <a:schemeClr val="dk1"/>
              </a:buClr>
            </a:pPr>
            <a:r>
              <a:rPr b="1" lang="en-CA">
                <a:solidFill>
                  <a:schemeClr val="dk1"/>
                </a:solidFill>
              </a:rPr>
              <a:t>Bans prevent in-class research</a:t>
            </a:r>
          </a:p>
        </p:txBody>
      </p:sp>
      <p:sp>
        <p:nvSpPr>
          <p:cNvPr id="308" name="Shape 308"/>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4" name="Shape 314"/>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indent="-228600" lvl="0" marL="457200" rtl="0">
              <a:spcBef>
                <a:spcPts val="0"/>
              </a:spcBef>
              <a:buClr>
                <a:schemeClr val="dk1"/>
              </a:buClr>
            </a:pPr>
            <a:r>
              <a:rPr lang="en-CA">
                <a:solidFill>
                  <a:schemeClr val="dk1"/>
                </a:solidFill>
              </a:rPr>
              <a:t>Maybe there is a need for training around how to take effective notes… </a:t>
            </a:r>
          </a:p>
          <a:p>
            <a:pPr indent="-228600" lvl="0" marL="457200" rtl="0">
              <a:spcBef>
                <a:spcPts val="0"/>
              </a:spcBef>
              <a:buClr>
                <a:schemeClr val="dk1"/>
              </a:buClr>
            </a:pPr>
            <a:r>
              <a:rPr lang="en-CA">
                <a:solidFill>
                  <a:schemeClr val="dk1"/>
                </a:solidFill>
              </a:rPr>
              <a:t>[</a:t>
            </a:r>
            <a:r>
              <a:rPr b="1" lang="en-CA">
                <a:solidFill>
                  <a:schemeClr val="dk1"/>
                </a:solidFill>
              </a:rPr>
              <a:t>NEXT</a:t>
            </a:r>
            <a:r>
              <a:rPr lang="en-CA">
                <a:solidFill>
                  <a:schemeClr val="dk1"/>
                </a:solidFill>
              </a:rPr>
              <a:t>]Sketchnoting is one method.</a:t>
            </a:r>
          </a:p>
          <a:p>
            <a:pPr indent="-228600" lvl="0" marL="457200" rtl="0">
              <a:spcBef>
                <a:spcPts val="0"/>
              </a:spcBef>
              <a:buClr>
                <a:schemeClr val="dk1"/>
              </a:buClr>
            </a:pPr>
            <a:r>
              <a:rPr lang="en-CA">
                <a:solidFill>
                  <a:schemeClr val="dk1"/>
                </a:solidFill>
              </a:rPr>
              <a:t>This builds on research from the Allan Paivio's Dual Coding Theory. Sketchnotes employ both the verbal and visual channels in which the brain processes information through sketches and words. -&gt; More memorable</a:t>
            </a:r>
          </a:p>
          <a:p>
            <a:pPr indent="-228600" lvl="0" marL="457200" rtl="0">
              <a:spcBef>
                <a:spcPts val="0"/>
              </a:spcBef>
              <a:buClr>
                <a:schemeClr val="dk1"/>
              </a:buClr>
            </a:pPr>
            <a:r>
              <a:rPr lang="en-CA">
                <a:solidFill>
                  <a:schemeClr val="dk1"/>
                </a:solidFill>
              </a:rPr>
              <a:t>[</a:t>
            </a:r>
            <a:r>
              <a:rPr b="1" lang="en-CA">
                <a:solidFill>
                  <a:schemeClr val="dk1"/>
                </a:solidFill>
              </a:rPr>
              <a:t>NEXT</a:t>
            </a:r>
            <a:r>
              <a:rPr lang="en-CA">
                <a:solidFill>
                  <a:schemeClr val="dk1"/>
                </a:solidFill>
              </a:rPr>
              <a:t>] The process of sketching also forces us to think more abstractly about key concepts and how they relate to other ideas.</a:t>
            </a:r>
          </a:p>
          <a:p>
            <a:pPr indent="-228600" lvl="0" marL="457200" rtl="0">
              <a:spcBef>
                <a:spcPts val="0"/>
              </a:spcBef>
              <a:buClr>
                <a:schemeClr val="dk1"/>
              </a:buClr>
            </a:pPr>
            <a:r>
              <a:rPr lang="en-CA">
                <a:solidFill>
                  <a:schemeClr val="dk1"/>
                </a:solidFill>
              </a:rPr>
              <a:t>One of Rich’s Sketchnotes...</a:t>
            </a:r>
          </a:p>
          <a:p>
            <a:pPr lvl="0" rtl="0">
              <a:spcBef>
                <a:spcPts val="0"/>
              </a:spcBef>
              <a:buNone/>
            </a:pPr>
            <a:r>
              <a:t/>
            </a:r>
            <a:endParaRPr>
              <a:solidFill>
                <a:schemeClr val="dk1"/>
              </a:solidFill>
            </a:endParaRPr>
          </a:p>
        </p:txBody>
      </p:sp>
      <p:sp>
        <p:nvSpPr>
          <p:cNvPr id="315" name="Shape 315"/>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22" name="Shape 322"/>
          <p:cNvSpPr txBox="1"/>
          <p:nvPr>
            <p:ph idx="1" type="body"/>
          </p:nvPr>
        </p:nvSpPr>
        <p:spPr>
          <a:xfrm>
            <a:off x="701039" y="4463296"/>
            <a:ext cx="5608319" cy="4228385"/>
          </a:xfrm>
          <a:prstGeom prst="rect">
            <a:avLst/>
          </a:prstGeom>
          <a:noFill/>
          <a:ln>
            <a:noFill/>
          </a:ln>
        </p:spPr>
        <p:txBody>
          <a:bodyPr anchorCtr="0" anchor="t" bIns="46850" lIns="93725" rIns="93725" tIns="46850">
            <a:noAutofit/>
          </a:bodyPr>
          <a:lstStyle/>
          <a:p>
            <a:pPr indent="-228600" lvl="0" marL="457200" rtl="0">
              <a:spcBef>
                <a:spcPts val="0"/>
              </a:spcBef>
              <a:buClr>
                <a:schemeClr val="dk1"/>
              </a:buClr>
            </a:pPr>
            <a:r>
              <a:rPr lang="en-CA">
                <a:solidFill>
                  <a:schemeClr val="dk1"/>
                </a:solidFill>
              </a:rPr>
              <a:t>One way to encourage law faculty to leverage the technology students already own, would be to offer more Professional development opportunities for new &amp; current instructors. These sessions could help them to learn to use new technology enabled pedagogies &amp; Open Access Resources.</a:t>
            </a:r>
          </a:p>
          <a:p>
            <a:pPr indent="-228600" lvl="0" marL="457200" rtl="0">
              <a:spcBef>
                <a:spcPts val="0"/>
              </a:spcBef>
              <a:buClr>
                <a:schemeClr val="dk1"/>
              </a:buClr>
            </a:pPr>
            <a:r>
              <a:rPr lang="en-CA">
                <a:solidFill>
                  <a:schemeClr val="dk1"/>
                </a:solidFill>
              </a:rPr>
              <a:t>[</a:t>
            </a:r>
            <a:r>
              <a:rPr b="1" lang="en-CA">
                <a:solidFill>
                  <a:schemeClr val="dk1"/>
                </a:solidFill>
              </a:rPr>
              <a:t>NEXT</a:t>
            </a:r>
            <a:r>
              <a:rPr lang="en-CA">
                <a:solidFill>
                  <a:schemeClr val="dk1"/>
                </a:solidFill>
              </a:rPr>
              <a:t>] For example, a typical Blended Pedagogy allows professors to engage students in more hands-on constructivist activities in class by moving some lecture content into pre-lecture activities &amp; videos.</a:t>
            </a:r>
          </a:p>
          <a:p>
            <a:pPr indent="-228600" lvl="0" marL="457200" rtl="0">
              <a:spcBef>
                <a:spcPts val="0"/>
              </a:spcBef>
              <a:buClr>
                <a:schemeClr val="dk1"/>
              </a:buClr>
            </a:pPr>
            <a:r>
              <a:rPr lang="en-CA">
                <a:solidFill>
                  <a:schemeClr val="dk1"/>
                </a:solidFill>
              </a:rPr>
              <a:t>While we can’t depend on every student having a laptop for individual work while in class, we almost always see them in sufficient numbers to use them in small groups in collaborative exercises in class.</a:t>
            </a:r>
          </a:p>
        </p:txBody>
      </p:sp>
      <p:sp>
        <p:nvSpPr>
          <p:cNvPr id="323" name="Shape 323"/>
          <p:cNvSpPr txBox="1"/>
          <p:nvPr>
            <p:ph idx="12" type="sldNum"/>
          </p:nvPr>
        </p:nvSpPr>
        <p:spPr>
          <a:xfrm>
            <a:off x="3970937" y="8924960"/>
            <a:ext cx="3037839" cy="469821"/>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2" name="Shape 332"/>
        <p:cNvGrpSpPr/>
        <p:nvPr/>
      </p:nvGrpSpPr>
      <p:grpSpPr>
        <a:xfrm>
          <a:off x="0" y="0"/>
          <a:ext cx="0" cy="0"/>
          <a:chOff x="0" y="0"/>
          <a:chExt cx="0" cy="0"/>
        </a:xfrm>
      </p:grpSpPr>
      <p:sp>
        <p:nvSpPr>
          <p:cNvPr id="333" name="Shape 333"/>
          <p:cNvSpPr/>
          <p:nvPr>
            <p:ph idx="2"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p:spPr>
      </p:sp>
      <p:sp>
        <p:nvSpPr>
          <p:cNvPr id="334" name="Shape 334"/>
          <p:cNvSpPr txBox="1"/>
          <p:nvPr>
            <p:ph idx="1" type="body"/>
          </p:nvPr>
        </p:nvSpPr>
        <p:spPr>
          <a:xfrm>
            <a:off x="701039" y="4463296"/>
            <a:ext cx="5608200" cy="4228500"/>
          </a:xfrm>
          <a:prstGeom prst="rect">
            <a:avLst/>
          </a:prstGeom>
        </p:spPr>
        <p:txBody>
          <a:bodyPr anchorCtr="0" anchor="t" bIns="91425" lIns="91425" rIns="91425" tIns="91425">
            <a:noAutofit/>
          </a:bodyPr>
          <a:lstStyle/>
          <a:p>
            <a:pPr indent="-228600" lvl="0" marL="457200" rtl="0">
              <a:spcBef>
                <a:spcPts val="0"/>
              </a:spcBef>
              <a:buClr>
                <a:schemeClr val="dk1"/>
              </a:buClr>
            </a:pPr>
            <a:r>
              <a:rPr lang="en-CA">
                <a:solidFill>
                  <a:schemeClr val="dk1"/>
                </a:solidFill>
              </a:rPr>
              <a:t>Here’s a real world case study from my almost finished thesis: An English professor with my help “flipped” the information literacy portion 1st year research and writing class. </a:t>
            </a:r>
          </a:p>
          <a:p>
            <a:pPr indent="-228600" lvl="1" marL="914400" rtl="0">
              <a:spcBef>
                <a:spcPts val="0"/>
              </a:spcBef>
              <a:buClr>
                <a:schemeClr val="dk1"/>
              </a:buClr>
            </a:pPr>
            <a:r>
              <a:rPr lang="en-CA">
                <a:solidFill>
                  <a:schemeClr val="dk1"/>
                </a:solidFill>
              </a:rPr>
              <a:t>This involved moving most of the traditionally in-class “lecture” content into videos and online exercises for the students to complete in Moodle before class. </a:t>
            </a:r>
          </a:p>
          <a:p>
            <a:pPr indent="-228600" lvl="1" marL="914400" rtl="0">
              <a:spcBef>
                <a:spcPts val="0"/>
              </a:spcBef>
              <a:buClr>
                <a:schemeClr val="dk1"/>
              </a:buClr>
            </a:pPr>
            <a:r>
              <a:rPr lang="en-CA">
                <a:solidFill>
                  <a:schemeClr val="dk1"/>
                </a:solidFill>
              </a:rPr>
              <a:t>Then during class, most of the time was devoted to group activities, many of which helped them make progress on their major paper assignment for the class. The groups would share what they’d done with the rest of the class with their laptops either through a shared document or Moodle.</a:t>
            </a:r>
          </a:p>
        </p:txBody>
      </p:sp>
      <p:sp>
        <p:nvSpPr>
          <p:cNvPr id="335" name="Shape 335"/>
          <p:cNvSpPr txBox="1"/>
          <p:nvPr>
            <p:ph idx="12" type="sldNum"/>
          </p:nvPr>
        </p:nvSpPr>
        <p:spPr>
          <a:xfrm>
            <a:off x="3970937" y="8924960"/>
            <a:ext cx="3037800" cy="469800"/>
          </a:xfrm>
          <a:prstGeom prst="rect">
            <a:avLst/>
          </a:prstGeom>
        </p:spPr>
        <p:txBody>
          <a:bodyPr anchorCtr="0" anchor="b" bIns="91425" lIns="91425" rIns="91425" tIns="91425">
            <a:noAutofit/>
          </a:bodyPr>
          <a:lstStyle/>
          <a:p>
            <a:pPr lvl="0">
              <a:spcBef>
                <a:spcPts val="0"/>
              </a:spcBef>
              <a:buClr>
                <a:srgbClr val="000000"/>
              </a:buClr>
              <a:buSzPct val="100000"/>
              <a:buFont typeface="Arial"/>
              <a:buNone/>
            </a:pPr>
            <a:r>
              <a:t/>
            </a:r>
            <a:endParaRPr/>
          </a:p>
          <a:p>
            <a:pPr lvl="1">
              <a:spcBef>
                <a:spcPts val="0"/>
              </a:spcBef>
              <a:buClr>
                <a:srgbClr val="000000"/>
              </a:buClr>
              <a:buSzPct val="100000"/>
              <a:buFont typeface="Arial"/>
              <a:buNone/>
            </a:pPr>
            <a:r>
              <a:t/>
            </a:r>
            <a:endParaRPr/>
          </a:p>
          <a:p>
            <a:pPr lvl="2">
              <a:spcBef>
                <a:spcPts val="0"/>
              </a:spcBef>
              <a:buClr>
                <a:srgbClr val="000000"/>
              </a:buClr>
              <a:buSzPct val="100000"/>
              <a:buFont typeface="Arial"/>
              <a:buNone/>
            </a:pPr>
            <a:r>
              <a:t/>
            </a:r>
            <a:endParaRPr/>
          </a:p>
          <a:p>
            <a:pPr lvl="3">
              <a:spcBef>
                <a:spcPts val="0"/>
              </a:spcBef>
              <a:buClr>
                <a:srgbClr val="000000"/>
              </a:buClr>
              <a:buSzPct val="100000"/>
              <a:buFont typeface="Arial"/>
              <a:buNone/>
            </a:pPr>
            <a:r>
              <a:t/>
            </a:r>
            <a:endParaRPr/>
          </a:p>
          <a:p>
            <a:pPr lvl="4">
              <a:spcBef>
                <a:spcPts val="0"/>
              </a:spcBef>
              <a:buClr>
                <a:srgbClr val="000000"/>
              </a:buClr>
              <a:buSzPct val="100000"/>
              <a:buFont typeface="Arial"/>
              <a:buNone/>
            </a:pPr>
            <a:r>
              <a:t/>
            </a:r>
            <a:endParaRPr/>
          </a:p>
          <a:p>
            <a:pPr lvl="5">
              <a:spcBef>
                <a:spcPts val="0"/>
              </a:spcBef>
              <a:buClr>
                <a:srgbClr val="000000"/>
              </a:buClr>
              <a:buSzPct val="100000"/>
              <a:buFont typeface="Arial"/>
              <a:buNone/>
            </a:pPr>
            <a:r>
              <a:t/>
            </a:r>
            <a:endParaRPr/>
          </a:p>
          <a:p>
            <a:pPr lvl="6">
              <a:spcBef>
                <a:spcPts val="0"/>
              </a:spcBef>
              <a:buClr>
                <a:srgbClr val="000000"/>
              </a:buClr>
              <a:buSzPct val="100000"/>
              <a:buFont typeface="Arial"/>
              <a:buNone/>
            </a:pPr>
            <a:r>
              <a:t/>
            </a:r>
            <a:endParaRPr/>
          </a:p>
          <a:p>
            <a:pPr lvl="7">
              <a:spcBef>
                <a:spcPts val="0"/>
              </a:spcBef>
              <a:buClr>
                <a:srgbClr val="000000"/>
              </a:buClr>
              <a:buSzPct val="100000"/>
              <a:buFont typeface="Arial"/>
              <a:buNone/>
            </a:pPr>
            <a:r>
              <a:t/>
            </a:r>
            <a:endParaRPr/>
          </a:p>
          <a:p>
            <a:pPr lvl="8">
              <a:spcBef>
                <a:spcPts val="0"/>
              </a:spcBef>
              <a:buClr>
                <a:srgbClr val="000000"/>
              </a:buClr>
              <a:buSzPct val="1000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701039" y="4463296"/>
            <a:ext cx="5608200" cy="4228500"/>
          </a:xfrm>
          <a:prstGeom prst="rect">
            <a:avLst/>
          </a:prstGeom>
        </p:spPr>
        <p:txBody>
          <a:bodyPr anchorCtr="0" anchor="t" bIns="91425" lIns="91425" rIns="91425" tIns="91425">
            <a:noAutofit/>
          </a:bodyPr>
          <a:lstStyle/>
          <a:p>
            <a:pPr indent="-317500" lvl="0" marL="457200" marR="0" rtl="0" algn="l">
              <a:lnSpc>
                <a:spcPct val="100000"/>
              </a:lnSpc>
              <a:spcBef>
                <a:spcPts val="0"/>
              </a:spcBef>
              <a:spcAft>
                <a:spcPts val="0"/>
              </a:spcAft>
              <a:buClr>
                <a:schemeClr val="dk1"/>
              </a:buClr>
              <a:buSzPct val="100000"/>
              <a:buFont typeface="Arial"/>
            </a:pPr>
            <a:r>
              <a:rPr lang="en-CA">
                <a:solidFill>
                  <a:schemeClr val="dk1"/>
                </a:solidFill>
              </a:rPr>
              <a:t>Here is a quote from this senior professor at the end of the semester: </a:t>
            </a:r>
          </a:p>
          <a:p>
            <a:pPr indent="-317500" lvl="0" marL="457200" marR="0" rtl="0" algn="l">
              <a:lnSpc>
                <a:spcPct val="100000"/>
              </a:lnSpc>
              <a:spcBef>
                <a:spcPts val="0"/>
              </a:spcBef>
              <a:spcAft>
                <a:spcPts val="0"/>
              </a:spcAft>
              <a:buClr>
                <a:schemeClr val="dk1"/>
              </a:buClr>
              <a:buSzPct val="100000"/>
              <a:buFont typeface="Arial"/>
            </a:pPr>
            <a:r>
              <a:rPr lang="en-CA">
                <a:solidFill>
                  <a:schemeClr val="dk1"/>
                </a:solidFill>
              </a:rPr>
              <a:t>“My sense is that there is more consistent and higher level of student interest in the flipped classes than in traditional lectures.”</a:t>
            </a:r>
          </a:p>
          <a:p>
            <a:pPr indent="-317500" lvl="0" marL="457200" marR="0" rtl="0" algn="l">
              <a:lnSpc>
                <a:spcPct val="100000"/>
              </a:lnSpc>
              <a:spcBef>
                <a:spcPts val="0"/>
              </a:spcBef>
              <a:spcAft>
                <a:spcPts val="0"/>
              </a:spcAft>
              <a:buClr>
                <a:schemeClr val="dk1"/>
              </a:buClr>
              <a:buSzPct val="100000"/>
              <a:buFont typeface="Arial"/>
            </a:pPr>
            <a:r>
              <a:rPr lang="en-CA">
                <a:solidFill>
                  <a:schemeClr val="dk1"/>
                </a:solidFill>
              </a:rPr>
              <a:t>The students engaging in the in-class group activities are not distracted by their personal technology, they are using it to help them learn, similar to how they learn in a real world settings.</a:t>
            </a:r>
          </a:p>
        </p:txBody>
      </p:sp>
      <p:sp>
        <p:nvSpPr>
          <p:cNvPr id="342" name="Shape 342"/>
          <p:cNvSpPr txBox="1"/>
          <p:nvPr>
            <p:ph idx="12" type="sldNum"/>
          </p:nvPr>
        </p:nvSpPr>
        <p:spPr>
          <a:xfrm>
            <a:off x="3970937" y="8924960"/>
            <a:ext cx="3037800" cy="469800"/>
          </a:xfrm>
          <a:prstGeom prst="rect">
            <a:avLst/>
          </a:prstGeom>
        </p:spPr>
        <p:txBody>
          <a:bodyPr anchorCtr="0" anchor="b" bIns="91425" lIns="91425" rIns="91425" tIns="91425">
            <a:noAutofit/>
          </a:bodyPr>
          <a:lstStyle/>
          <a:p>
            <a:pPr lvl="0" rtl="0">
              <a:spcBef>
                <a:spcPts val="0"/>
              </a:spcBef>
              <a:buClr>
                <a:srgbClr val="000000"/>
              </a:buClr>
              <a:buSzPct val="100000"/>
              <a:buFont typeface="Arial"/>
              <a:buNone/>
            </a:pPr>
            <a:r>
              <a:t/>
            </a:r>
            <a:endParaRPr/>
          </a:p>
          <a:p>
            <a:pPr lvl="1" rtl="0">
              <a:spcBef>
                <a:spcPts val="0"/>
              </a:spcBef>
              <a:buClr>
                <a:srgbClr val="000000"/>
              </a:buClr>
              <a:buSzPct val="100000"/>
              <a:buFont typeface="Arial"/>
              <a:buNone/>
            </a:pPr>
            <a:r>
              <a:t/>
            </a:r>
            <a:endParaRPr/>
          </a:p>
          <a:p>
            <a:pPr lvl="2" rtl="0">
              <a:spcBef>
                <a:spcPts val="0"/>
              </a:spcBef>
              <a:buClr>
                <a:srgbClr val="000000"/>
              </a:buClr>
              <a:buSzPct val="100000"/>
              <a:buFont typeface="Arial"/>
              <a:buNone/>
            </a:pPr>
            <a:r>
              <a:t/>
            </a:r>
            <a:endParaRPr/>
          </a:p>
          <a:p>
            <a:pPr lvl="3" rtl="0">
              <a:spcBef>
                <a:spcPts val="0"/>
              </a:spcBef>
              <a:buClr>
                <a:srgbClr val="000000"/>
              </a:buClr>
              <a:buSzPct val="100000"/>
              <a:buFont typeface="Arial"/>
              <a:buNone/>
            </a:pPr>
            <a:r>
              <a:t/>
            </a:r>
            <a:endParaRPr/>
          </a:p>
          <a:p>
            <a:pPr lvl="4" rtl="0">
              <a:spcBef>
                <a:spcPts val="0"/>
              </a:spcBef>
              <a:buClr>
                <a:srgbClr val="000000"/>
              </a:buClr>
              <a:buSzPct val="100000"/>
              <a:buFont typeface="Arial"/>
              <a:buNone/>
            </a:pPr>
            <a:r>
              <a:t/>
            </a:r>
            <a:endParaRPr/>
          </a:p>
          <a:p>
            <a:pPr lvl="5" rtl="0">
              <a:spcBef>
                <a:spcPts val="0"/>
              </a:spcBef>
              <a:buClr>
                <a:srgbClr val="000000"/>
              </a:buClr>
              <a:buSzPct val="100000"/>
              <a:buFont typeface="Arial"/>
              <a:buNone/>
            </a:pPr>
            <a:r>
              <a:t/>
            </a:r>
            <a:endParaRPr/>
          </a:p>
          <a:p>
            <a:pPr lvl="6" rtl="0">
              <a:spcBef>
                <a:spcPts val="0"/>
              </a:spcBef>
              <a:buClr>
                <a:srgbClr val="000000"/>
              </a:buClr>
              <a:buSzPct val="100000"/>
              <a:buFont typeface="Arial"/>
              <a:buNone/>
            </a:pPr>
            <a:r>
              <a:t/>
            </a:r>
            <a:endParaRPr/>
          </a:p>
          <a:p>
            <a:pPr lvl="7" rtl="0">
              <a:spcBef>
                <a:spcPts val="0"/>
              </a:spcBef>
              <a:buClr>
                <a:srgbClr val="000000"/>
              </a:buClr>
              <a:buSzPct val="100000"/>
              <a:buFont typeface="Arial"/>
              <a:buNone/>
            </a:pPr>
            <a:r>
              <a:t/>
            </a:r>
            <a:endParaRPr/>
          </a:p>
          <a:p>
            <a:pPr lvl="8" rtl="0">
              <a:spcBef>
                <a:spcPts val="0"/>
              </a:spcBef>
              <a:buClr>
                <a:srgbClr val="000000"/>
              </a:buClr>
              <a:buSzPct val="100000"/>
              <a:buFont typeface="Arial"/>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47" name="Shape 347"/>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marR="0" rtl="0" algn="l">
              <a:spcBef>
                <a:spcPts val="0"/>
              </a:spcBef>
              <a:buNone/>
            </a:pPr>
            <a:r>
              <a:rPr lang="en-CA">
                <a:solidFill>
                  <a:schemeClr val="dk1"/>
                </a:solidFill>
              </a:rPr>
              <a:t>Next we asked about social media usage in general:</a:t>
            </a:r>
          </a:p>
          <a:p>
            <a:pPr indent="-228600" lvl="0" marL="457200" marR="0" rtl="0" algn="l">
              <a:spcBef>
                <a:spcPts val="0"/>
              </a:spcBef>
              <a:buClr>
                <a:schemeClr val="dk1"/>
              </a:buClr>
            </a:pPr>
            <a:r>
              <a:rPr lang="en-CA">
                <a:solidFill>
                  <a:schemeClr val="dk1"/>
                </a:solidFill>
              </a:rPr>
              <a:t>Currently 87% of students use Facebook.  73% of students connected with other incoming students before the start of school. While a number of students commented about their dislike for Facebook &amp; Social media in general, it’s obvious that a large percentage of students find it useful for connecting with their classmates before and after they arrive at school.</a:t>
            </a:r>
          </a:p>
          <a:p>
            <a:pPr indent="-228600" lvl="0" marL="457200" marR="0" rtl="0" algn="l">
              <a:spcBef>
                <a:spcPts val="0"/>
              </a:spcBef>
              <a:buClr>
                <a:schemeClr val="dk1"/>
              </a:buClr>
            </a:pPr>
            <a:r>
              <a:rPr lang="en-CA">
                <a:solidFill>
                  <a:schemeClr val="dk1"/>
                </a:solidFill>
              </a:rPr>
              <a:t>[</a:t>
            </a:r>
            <a:r>
              <a:rPr b="1" lang="en-CA">
                <a:solidFill>
                  <a:schemeClr val="dk1"/>
                </a:solidFill>
              </a:rPr>
              <a:t>NEXT</a:t>
            </a:r>
            <a:r>
              <a:rPr lang="en-CA">
                <a:solidFill>
                  <a:schemeClr val="dk1"/>
                </a:solidFill>
              </a:rPr>
              <a:t>] Faculties could consider assisting incoming students to connect with each other by pointing them to student-run social media groups in their welcoming emails. This can be especially helpful for out of town students looking for shared accommodations.</a:t>
            </a:r>
          </a:p>
          <a:p>
            <a:pPr indent="0" lvl="0" marL="0" marR="0" rtl="0" algn="l">
              <a:spcBef>
                <a:spcPts val="0"/>
              </a:spcBef>
              <a:buSzPct val="25000"/>
              <a:buNone/>
            </a:pPr>
            <a:r>
              <a:t/>
            </a:r>
            <a:endParaRPr>
              <a:solidFill>
                <a:schemeClr val="dk1"/>
              </a:solidFill>
            </a:endParaRPr>
          </a:p>
        </p:txBody>
      </p:sp>
      <p:sp>
        <p:nvSpPr>
          <p:cNvPr id="348" name="Shape 348"/>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701039" y="4463296"/>
            <a:ext cx="5608200" cy="4228500"/>
          </a:xfrm>
          <a:prstGeom prst="rect">
            <a:avLst/>
          </a:prstGeom>
        </p:spPr>
        <p:txBody>
          <a:bodyPr anchorCtr="0" anchor="t" bIns="91425" lIns="91425" rIns="91425" tIns="91425">
            <a:noAutofit/>
          </a:bodyPr>
          <a:lstStyle/>
          <a:p>
            <a:pPr lvl="0" rtl="0">
              <a:spcBef>
                <a:spcPts val="0"/>
              </a:spcBef>
              <a:buNone/>
            </a:pPr>
            <a:r>
              <a:rPr lang="en-CA"/>
              <a:t>The Original Purpose of the survey back in 2003 at UVic was to: </a:t>
            </a:r>
          </a:p>
          <a:p>
            <a:pPr indent="-228600" lvl="0" marL="457200" rtl="0">
              <a:spcBef>
                <a:spcPts val="0"/>
              </a:spcBef>
              <a:buAutoNum type="arabicPeriod"/>
            </a:pPr>
            <a:r>
              <a:rPr lang="en-CA"/>
              <a:t>Figure out how many students were arriving at law school with laptops</a:t>
            </a:r>
          </a:p>
          <a:p>
            <a:pPr indent="-228600" lvl="0" marL="457200" rtl="0">
              <a:spcBef>
                <a:spcPts val="0"/>
              </a:spcBef>
              <a:buAutoNum type="arabicPeriod"/>
            </a:pPr>
            <a:r>
              <a:rPr lang="en-CA"/>
              <a:t>Find out how much they paid for them, and how old they were.</a:t>
            </a:r>
          </a:p>
          <a:p>
            <a:pPr indent="-228600" lvl="0" marL="457200" rtl="0">
              <a:spcBef>
                <a:spcPts val="0"/>
              </a:spcBef>
              <a:buAutoNum type="arabicPeriod"/>
            </a:pPr>
            <a:r>
              <a:rPr lang="en-CA"/>
              <a:t>[</a:t>
            </a:r>
            <a:r>
              <a:rPr b="1" lang="en-CA"/>
              <a:t>NEXT</a:t>
            </a:r>
            <a:r>
              <a:rPr lang="en-CA"/>
              <a:t>] Find out who had wifi capability built in to potentially justify a larger rollout of wifi in the building.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55" name="Shape 355"/>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marR="0" rtl="0" algn="l">
              <a:spcBef>
                <a:spcPts val="0"/>
              </a:spcBef>
              <a:buNone/>
            </a:pPr>
            <a:r>
              <a:rPr lang="en-CA">
                <a:solidFill>
                  <a:schemeClr val="dk1"/>
                </a:solidFill>
              </a:rPr>
              <a:t>Lastly we asked about social media usage to help with assignment completion:</a:t>
            </a:r>
          </a:p>
          <a:p>
            <a:pPr indent="-228600" lvl="0" marL="457200" marR="0" rtl="0" algn="l">
              <a:spcBef>
                <a:spcPts val="0"/>
              </a:spcBef>
              <a:buClr>
                <a:schemeClr val="dk1"/>
              </a:buClr>
            </a:pPr>
            <a:r>
              <a:rPr lang="en-CA">
                <a:solidFill>
                  <a:schemeClr val="dk1"/>
                </a:solidFill>
              </a:rPr>
              <a:t>Anecdotally I’ve seen FB and Youtube used by a study group to very effectively work through their homework </a:t>
            </a:r>
          </a:p>
          <a:p>
            <a:pPr indent="-228600" lvl="0" marL="457200" rtl="0">
              <a:spcBef>
                <a:spcPts val="0"/>
              </a:spcBef>
              <a:buClr>
                <a:schemeClr val="dk1"/>
              </a:buClr>
            </a:pPr>
            <a:r>
              <a:rPr lang="en-CA">
                <a:solidFill>
                  <a:schemeClr val="dk1"/>
                </a:solidFill>
              </a:rPr>
              <a:t>[</a:t>
            </a:r>
            <a:r>
              <a:rPr b="1" lang="en-CA">
                <a:solidFill>
                  <a:schemeClr val="dk1"/>
                </a:solidFill>
              </a:rPr>
              <a:t>NEXT</a:t>
            </a:r>
            <a:r>
              <a:rPr lang="en-CA">
                <a:solidFill>
                  <a:schemeClr val="dk1"/>
                </a:solidFill>
              </a:rPr>
              <a:t>] It would be very interesting to ask a few more questions to explore in more depth the different ways students are using social media to help them learn. This is something we will incorporate into next year’s survey.</a:t>
            </a:r>
          </a:p>
          <a:p>
            <a:pPr indent="-228600" lvl="0" marL="457200" rtl="0">
              <a:spcBef>
                <a:spcPts val="0"/>
              </a:spcBef>
              <a:buClr>
                <a:schemeClr val="dk1"/>
              </a:buClr>
            </a:pPr>
            <a:r>
              <a:rPr lang="en-CA">
                <a:solidFill>
                  <a:schemeClr val="dk1"/>
                </a:solidFill>
              </a:rPr>
              <a:t>Undergrad nurse cohort / Facebook / YouTube...</a:t>
            </a:r>
          </a:p>
          <a:p>
            <a:pPr indent="0" lvl="0" marL="0" marR="0" rtl="0" algn="l">
              <a:spcBef>
                <a:spcPts val="0"/>
              </a:spcBef>
              <a:buSzPct val="25000"/>
              <a:buNone/>
            </a:pPr>
            <a:r>
              <a:t/>
            </a:r>
            <a:endParaRPr>
              <a:solidFill>
                <a:schemeClr val="dk1"/>
              </a:solidFill>
            </a:endParaRPr>
          </a:p>
        </p:txBody>
      </p:sp>
      <p:sp>
        <p:nvSpPr>
          <p:cNvPr id="356" name="Shape 356"/>
          <p:cNvSpPr txBox="1"/>
          <p:nvPr>
            <p:ph idx="12" type="sldNum"/>
          </p:nvPr>
        </p:nvSpPr>
        <p:spPr>
          <a:xfrm>
            <a:off x="3970937" y="8924960"/>
            <a:ext cx="3037799" cy="469799"/>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1" name="Shape 361"/>
        <p:cNvGrpSpPr/>
        <p:nvPr/>
      </p:nvGrpSpPr>
      <p:grpSpPr>
        <a:xfrm>
          <a:off x="0" y="0"/>
          <a:ext cx="0" cy="0"/>
          <a:chOff x="0" y="0"/>
          <a:chExt cx="0" cy="0"/>
        </a:xfrm>
      </p:grpSpPr>
      <p:sp>
        <p:nvSpPr>
          <p:cNvPr id="362" name="Shape 362"/>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p:spPr>
      </p:sp>
      <p:sp>
        <p:nvSpPr>
          <p:cNvPr id="363" name="Shape 363"/>
          <p:cNvSpPr txBox="1"/>
          <p:nvPr>
            <p:ph idx="1" type="body"/>
          </p:nvPr>
        </p:nvSpPr>
        <p:spPr>
          <a:xfrm>
            <a:off x="701039" y="4463296"/>
            <a:ext cx="5608200" cy="4228500"/>
          </a:xfrm>
          <a:prstGeom prst="rect">
            <a:avLst/>
          </a:prstGeom>
        </p:spPr>
        <p:txBody>
          <a:bodyPr anchorCtr="0" anchor="t" bIns="91425" lIns="91425" rIns="91425" tIns="91425">
            <a:noAutofit/>
          </a:bodyPr>
          <a:lstStyle/>
          <a:p>
            <a:pPr lvl="0">
              <a:spcBef>
                <a:spcPts val="0"/>
              </a:spcBef>
              <a:buNone/>
            </a:pPr>
            <a:r>
              <a:rPr lang="en-CA"/>
              <a:t>We’ve covered a lot of territory… Nows let’s look at some of the opportunities we’ve identified </a:t>
            </a:r>
            <a:r>
              <a:rPr lang="en-CA">
                <a:solidFill>
                  <a:schemeClr val="dk1"/>
                </a:solidFill>
              </a:rPr>
              <a:t>Based on analysis of the data: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6" name="Shape 366"/>
        <p:cNvGrpSpPr/>
        <p:nvPr/>
      </p:nvGrpSpPr>
      <p:grpSpPr>
        <a:xfrm>
          <a:off x="0" y="0"/>
          <a:ext cx="0" cy="0"/>
          <a:chOff x="0" y="0"/>
          <a:chExt cx="0" cy="0"/>
        </a:xfrm>
      </p:grpSpPr>
      <p:sp>
        <p:nvSpPr>
          <p:cNvPr id="367" name="Shape 367"/>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68" name="Shape 368"/>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indent="-228600" lvl="0" marL="457200" marR="0" rtl="0" algn="l">
              <a:spcBef>
                <a:spcPts val="0"/>
              </a:spcBef>
              <a:buClr>
                <a:schemeClr val="dk1"/>
              </a:buClr>
            </a:pPr>
            <a:r>
              <a:rPr lang="en-CA">
                <a:solidFill>
                  <a:schemeClr val="dk1"/>
                </a:solidFill>
              </a:rPr>
              <a:t>Encourage the adoption of textbooks available in eBook formats, including Open Access materials. -&gt; CALI’s eLandell &amp; CALI Lessons</a:t>
            </a:r>
          </a:p>
          <a:p>
            <a:pPr lvl="0" marR="0" rtl="0" algn="l">
              <a:spcBef>
                <a:spcPts val="0"/>
              </a:spcBef>
              <a:buNone/>
            </a:pPr>
            <a:r>
              <a:t/>
            </a:r>
            <a:endParaRPr>
              <a:solidFill>
                <a:schemeClr val="dk1"/>
              </a:solidFill>
            </a:endParaRPr>
          </a:p>
          <a:p>
            <a:pPr indent="-69850" lvl="0" marL="0" marR="0" rtl="0" algn="l">
              <a:spcBef>
                <a:spcPts val="0"/>
              </a:spcBef>
              <a:buClr>
                <a:schemeClr val="dk1"/>
              </a:buClr>
              <a:buSzPct val="78571"/>
              <a:buFont typeface="Arial"/>
              <a:buNone/>
            </a:pPr>
            <a:r>
              <a:t/>
            </a:r>
            <a:endParaRPr>
              <a:solidFill>
                <a:schemeClr val="dk1"/>
              </a:solidFill>
            </a:endParaRPr>
          </a:p>
          <a:p>
            <a:pPr indent="0" lvl="0" marL="0" marR="0" rtl="0" algn="l">
              <a:spcBef>
                <a:spcPts val="0"/>
              </a:spcBef>
              <a:buSzPct val="25000"/>
              <a:buNone/>
            </a:pPr>
            <a:r>
              <a:t/>
            </a:r>
            <a:endParaRPr>
              <a:solidFill>
                <a:schemeClr val="dk1"/>
              </a:solidFill>
            </a:endParaRPr>
          </a:p>
        </p:txBody>
      </p:sp>
      <p:sp>
        <p:nvSpPr>
          <p:cNvPr id="369" name="Shape 369"/>
          <p:cNvSpPr txBox="1"/>
          <p:nvPr>
            <p:ph idx="12" type="sldNum"/>
          </p:nvPr>
        </p:nvSpPr>
        <p:spPr>
          <a:xfrm>
            <a:off x="3970937" y="8924960"/>
            <a:ext cx="3037799" cy="469799"/>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77" name="Shape 377"/>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marR="0" rtl="0" algn="l">
              <a:spcBef>
                <a:spcPts val="0"/>
              </a:spcBef>
              <a:buNone/>
            </a:pPr>
            <a:r>
              <a:rPr b="1" lang="en-CA">
                <a:solidFill>
                  <a:schemeClr val="dk1"/>
                </a:solidFill>
              </a:rPr>
              <a:t>[WILL]</a:t>
            </a:r>
          </a:p>
          <a:p>
            <a:pPr indent="-228600" lvl="0" marL="457200" marR="0" rtl="0" algn="l">
              <a:spcBef>
                <a:spcPts val="0"/>
              </a:spcBef>
              <a:buClr>
                <a:schemeClr val="dk1"/>
              </a:buClr>
            </a:pPr>
            <a:r>
              <a:rPr lang="en-CA">
                <a:solidFill>
                  <a:schemeClr val="dk1"/>
                </a:solidFill>
              </a:rPr>
              <a:t>Finding from recent study:  </a:t>
            </a:r>
          </a:p>
          <a:p>
            <a:pPr indent="-228600" lvl="1" marL="914400" marR="0" rtl="0" algn="l">
              <a:spcBef>
                <a:spcPts val="0"/>
              </a:spcBef>
              <a:buClr>
                <a:schemeClr val="dk1"/>
              </a:buClr>
            </a:pPr>
            <a:r>
              <a:rPr lang="en-CA">
                <a:solidFill>
                  <a:schemeClr val="dk1"/>
                </a:solidFill>
              </a:rPr>
              <a:t>Laptops and scribes</a:t>
            </a:r>
          </a:p>
          <a:p>
            <a:pPr indent="-228600" lvl="1" marL="914400" marR="0" rtl="0" algn="l">
              <a:spcBef>
                <a:spcPts val="0"/>
              </a:spcBef>
              <a:buClr>
                <a:schemeClr val="dk1"/>
              </a:buClr>
            </a:pPr>
            <a:r>
              <a:rPr lang="en-CA">
                <a:solidFill>
                  <a:schemeClr val="dk1"/>
                </a:solidFill>
              </a:rPr>
              <a:t>H</a:t>
            </a:r>
            <a:r>
              <a:rPr lang="en-CA">
                <a:solidFill>
                  <a:schemeClr val="dk1"/>
                </a:solidFill>
              </a:rPr>
              <a:t>andwritten more active processing -- forced to summarize or paraphrase</a:t>
            </a:r>
          </a:p>
          <a:p>
            <a:pPr indent="-228600" lvl="0" marL="457200" marR="0" rtl="0" algn="l">
              <a:spcBef>
                <a:spcPts val="0"/>
              </a:spcBef>
              <a:buClr>
                <a:schemeClr val="dk1"/>
              </a:buClr>
            </a:pPr>
            <a:r>
              <a:rPr lang="en-CA">
                <a:solidFill>
                  <a:schemeClr val="dk1"/>
                </a:solidFill>
              </a:rPr>
              <a:t>“The most effective notes highlight an overall framework for a lecture and embellish that framework with critical specifics.”</a:t>
            </a:r>
          </a:p>
          <a:p>
            <a:pPr indent="-228600" lvl="0" marL="457200" marR="0" rtl="0" algn="l">
              <a:spcBef>
                <a:spcPts val="0"/>
              </a:spcBef>
              <a:buClr>
                <a:schemeClr val="dk1"/>
              </a:buClr>
            </a:pPr>
            <a:r>
              <a:rPr b="1" lang="en-CA">
                <a:solidFill>
                  <a:schemeClr val="dk1"/>
                </a:solidFill>
              </a:rPr>
              <a:t>Possible to teach this using laptops?</a:t>
            </a:r>
          </a:p>
          <a:p>
            <a:pPr indent="-228600" lvl="0" marL="457200" marR="0" rtl="0" algn="l">
              <a:spcBef>
                <a:spcPts val="0"/>
              </a:spcBef>
              <a:buClr>
                <a:schemeClr val="dk1"/>
              </a:buClr>
            </a:pPr>
            <a:r>
              <a:rPr b="1" lang="en-CA">
                <a:solidFill>
                  <a:schemeClr val="dk1"/>
                </a:solidFill>
              </a:rPr>
              <a:t>Alternate approaches</a:t>
            </a:r>
            <a:r>
              <a:rPr lang="en-CA">
                <a:solidFill>
                  <a:schemeClr val="dk1"/>
                </a:solidFill>
              </a:rPr>
              <a:t>:  Sketchnoting is meant to be an inspirational idea, what would work for law students?</a:t>
            </a:r>
          </a:p>
          <a:p>
            <a:pPr indent="-228600" lvl="0" marL="457200" marR="0" rtl="0" algn="l">
              <a:spcBef>
                <a:spcPts val="0"/>
              </a:spcBef>
              <a:buClr>
                <a:schemeClr val="dk1"/>
              </a:buClr>
            </a:pPr>
            <a:r>
              <a:rPr lang="en-CA">
                <a:solidFill>
                  <a:schemeClr val="dk1"/>
                </a:solidFill>
              </a:rPr>
              <a:t>Provide them with organizational structure?  Teach them how to develop visual organization structures and prompt them create them as needed?</a:t>
            </a:r>
          </a:p>
          <a:p>
            <a:pPr indent="-228600" lvl="0" marL="457200" marR="0" rtl="0" algn="l">
              <a:spcBef>
                <a:spcPts val="0"/>
              </a:spcBef>
              <a:buClr>
                <a:schemeClr val="dk1"/>
              </a:buClr>
            </a:pPr>
            <a:r>
              <a:rPr lang="en-CA">
                <a:solidFill>
                  <a:schemeClr val="dk1"/>
                </a:solidFill>
              </a:rPr>
              <a:t>But aren't students forced to create their own structure when sketchnoting?</a:t>
            </a:r>
          </a:p>
          <a:p>
            <a:pPr indent="-228600" lvl="0" marL="457200" marR="0" rtl="0" algn="l">
              <a:spcBef>
                <a:spcPts val="0"/>
              </a:spcBef>
              <a:buClr>
                <a:schemeClr val="dk1"/>
              </a:buClr>
            </a:pPr>
            <a:r>
              <a:rPr lang="en-CA">
                <a:solidFill>
                  <a:schemeClr val="dk1"/>
                </a:solidFill>
              </a:rPr>
              <a:t>Some instructors provide visual structures but there may be value in asking students to think actively about conceptual organization.</a:t>
            </a:r>
          </a:p>
          <a:p>
            <a:pPr lvl="0" marR="0" rtl="0" algn="l">
              <a:spcBef>
                <a:spcPts val="0"/>
              </a:spcBef>
              <a:buNone/>
            </a:pPr>
            <a:r>
              <a:t/>
            </a:r>
            <a:endParaRPr>
              <a:solidFill>
                <a:schemeClr val="dk1"/>
              </a:solidFill>
            </a:endParaRPr>
          </a:p>
          <a:p>
            <a:pPr indent="-69850" lvl="0" marL="0" marR="0" rtl="0" algn="l">
              <a:spcBef>
                <a:spcPts val="0"/>
              </a:spcBef>
              <a:buClr>
                <a:schemeClr val="dk1"/>
              </a:buClr>
              <a:buSzPct val="78571"/>
              <a:buFont typeface="Arial"/>
              <a:buNone/>
            </a:pPr>
            <a:r>
              <a:t/>
            </a:r>
            <a:endParaRPr>
              <a:solidFill>
                <a:schemeClr val="dk1"/>
              </a:solidFill>
            </a:endParaRPr>
          </a:p>
          <a:p>
            <a:pPr indent="0" lvl="0" marL="0" marR="0" rtl="0" algn="l">
              <a:spcBef>
                <a:spcPts val="0"/>
              </a:spcBef>
              <a:buSzPct val="25000"/>
              <a:buNone/>
            </a:pPr>
            <a:r>
              <a:t/>
            </a:r>
            <a:endParaRPr>
              <a:solidFill>
                <a:schemeClr val="dk1"/>
              </a:solidFill>
            </a:endParaRPr>
          </a:p>
        </p:txBody>
      </p:sp>
      <p:sp>
        <p:nvSpPr>
          <p:cNvPr id="378" name="Shape 378"/>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5" name="Shape 385"/>
        <p:cNvGrpSpPr/>
        <p:nvPr/>
      </p:nvGrpSpPr>
      <p:grpSpPr>
        <a:xfrm>
          <a:off x="0" y="0"/>
          <a:ext cx="0" cy="0"/>
          <a:chOff x="0" y="0"/>
          <a:chExt cx="0" cy="0"/>
        </a:xfrm>
      </p:grpSpPr>
      <p:sp>
        <p:nvSpPr>
          <p:cNvPr id="386" name="Shape 386"/>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87" name="Shape 387"/>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indent="-228600" lvl="0" marL="457200" rtl="0">
              <a:spcBef>
                <a:spcPts val="0"/>
              </a:spcBef>
              <a:buClr>
                <a:schemeClr val="dk1"/>
              </a:buClr>
            </a:pPr>
            <a:r>
              <a:rPr lang="en-CA">
                <a:solidFill>
                  <a:schemeClr val="dk1"/>
                </a:solidFill>
              </a:rPr>
              <a:t>Provide training to help faculty members leverage student technology to enable active, engaging pedagogies, moving away from the less effective lecture format </a:t>
            </a:r>
          </a:p>
          <a:p>
            <a:pPr indent="-228600" lvl="0" marL="457200" rtl="0">
              <a:spcBef>
                <a:spcPts val="0"/>
              </a:spcBef>
              <a:buClr>
                <a:schemeClr val="dk1"/>
              </a:buClr>
            </a:pPr>
            <a:r>
              <a:rPr lang="en-CA">
                <a:solidFill>
                  <a:schemeClr val="dk1"/>
                </a:solidFill>
              </a:rPr>
              <a:t>to Increase access to education, </a:t>
            </a:r>
          </a:p>
          <a:p>
            <a:pPr indent="-228600" lvl="0" marL="457200" rtl="0">
              <a:spcBef>
                <a:spcPts val="0"/>
              </a:spcBef>
              <a:buClr>
                <a:schemeClr val="dk1"/>
              </a:buClr>
            </a:pPr>
            <a:r>
              <a:rPr lang="en-CA">
                <a:solidFill>
                  <a:schemeClr val="dk1"/>
                </a:solidFill>
              </a:rPr>
              <a:t>and enable faculty to more easily differentiate their instruction to learners of differing ability.</a:t>
            </a:r>
          </a:p>
          <a:p>
            <a:pPr indent="-228600" lvl="0" marL="457200" rtl="0">
              <a:spcBef>
                <a:spcPts val="0"/>
              </a:spcBef>
              <a:buClr>
                <a:schemeClr val="dk1"/>
              </a:buClr>
            </a:pPr>
            <a:r>
              <a:rPr lang="en-CA">
                <a:solidFill>
                  <a:schemeClr val="dk1"/>
                </a:solidFill>
              </a:rPr>
              <a:t>Maybe start with new professors and more tech savvy &amp; eager to experiment professors.</a:t>
            </a:r>
          </a:p>
          <a:p>
            <a:pPr lvl="0" marR="0" rtl="0" algn="l">
              <a:spcBef>
                <a:spcPts val="0"/>
              </a:spcBef>
              <a:buNone/>
            </a:pPr>
            <a:r>
              <a:t/>
            </a:r>
            <a:endParaRPr>
              <a:solidFill>
                <a:schemeClr val="dk1"/>
              </a:solidFill>
            </a:endParaRPr>
          </a:p>
          <a:p>
            <a:pPr indent="-69850" lvl="0" marL="0" marR="0" rtl="0" algn="l">
              <a:spcBef>
                <a:spcPts val="0"/>
              </a:spcBef>
              <a:buClr>
                <a:schemeClr val="dk1"/>
              </a:buClr>
              <a:buSzPct val="78571"/>
              <a:buFont typeface="Arial"/>
              <a:buNone/>
            </a:pPr>
            <a:r>
              <a:t/>
            </a:r>
            <a:endParaRPr>
              <a:solidFill>
                <a:schemeClr val="dk1"/>
              </a:solidFill>
            </a:endParaRPr>
          </a:p>
          <a:p>
            <a:pPr indent="0" lvl="0" marL="0" marR="0" rtl="0" algn="l">
              <a:spcBef>
                <a:spcPts val="0"/>
              </a:spcBef>
              <a:buSzPct val="25000"/>
              <a:buNone/>
            </a:pPr>
            <a:r>
              <a:t/>
            </a:r>
            <a:endParaRPr>
              <a:solidFill>
                <a:schemeClr val="dk1"/>
              </a:solidFill>
            </a:endParaRPr>
          </a:p>
        </p:txBody>
      </p:sp>
      <p:sp>
        <p:nvSpPr>
          <p:cNvPr id="388" name="Shape 388"/>
          <p:cNvSpPr txBox="1"/>
          <p:nvPr>
            <p:ph idx="12" type="sldNum"/>
          </p:nvPr>
        </p:nvSpPr>
        <p:spPr>
          <a:xfrm>
            <a:off x="3970937" y="8924960"/>
            <a:ext cx="3037799" cy="469799"/>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4" name="Shape 394"/>
        <p:cNvGrpSpPr/>
        <p:nvPr/>
      </p:nvGrpSpPr>
      <p:grpSpPr>
        <a:xfrm>
          <a:off x="0" y="0"/>
          <a:ext cx="0" cy="0"/>
          <a:chOff x="0" y="0"/>
          <a:chExt cx="0" cy="0"/>
        </a:xfrm>
      </p:grpSpPr>
      <p:sp>
        <p:nvSpPr>
          <p:cNvPr id="395" name="Shape 395"/>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96" name="Shape 396"/>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indent="-228600" lvl="0" marL="457200" rtl="0">
              <a:spcBef>
                <a:spcPts val="0"/>
              </a:spcBef>
              <a:buClr>
                <a:schemeClr val="dk1"/>
              </a:buClr>
            </a:pPr>
            <a:r>
              <a:rPr lang="en-CA">
                <a:solidFill>
                  <a:schemeClr val="dk1"/>
                </a:solidFill>
              </a:rPr>
              <a:t>But Remember that technology is not a Cure-All for law school education,</a:t>
            </a:r>
          </a:p>
          <a:p>
            <a:pPr lvl="0" marR="0" rtl="0" algn="l">
              <a:spcBef>
                <a:spcPts val="0"/>
              </a:spcBef>
              <a:buNone/>
            </a:pPr>
            <a:r>
              <a:t/>
            </a:r>
            <a:endParaRPr>
              <a:solidFill>
                <a:schemeClr val="dk1"/>
              </a:solidFill>
            </a:endParaRPr>
          </a:p>
          <a:p>
            <a:pPr indent="-69850" lvl="0" marL="0" marR="0" rtl="0" algn="l">
              <a:spcBef>
                <a:spcPts val="0"/>
              </a:spcBef>
              <a:buClr>
                <a:schemeClr val="dk1"/>
              </a:buClr>
              <a:buSzPct val="78571"/>
              <a:buFont typeface="Arial"/>
              <a:buNone/>
            </a:pPr>
            <a:r>
              <a:t/>
            </a:r>
            <a:endParaRPr>
              <a:solidFill>
                <a:schemeClr val="dk1"/>
              </a:solidFill>
            </a:endParaRPr>
          </a:p>
          <a:p>
            <a:pPr indent="0" lvl="0" marL="0" marR="0" rtl="0" algn="l">
              <a:spcBef>
                <a:spcPts val="0"/>
              </a:spcBef>
              <a:buSzPct val="25000"/>
              <a:buNone/>
            </a:pPr>
            <a:r>
              <a:t/>
            </a:r>
            <a:endParaRPr>
              <a:solidFill>
                <a:schemeClr val="dk1"/>
              </a:solidFill>
            </a:endParaRPr>
          </a:p>
        </p:txBody>
      </p:sp>
      <p:sp>
        <p:nvSpPr>
          <p:cNvPr id="397" name="Shape 397"/>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2" name="Shape 402"/>
        <p:cNvGrpSpPr/>
        <p:nvPr/>
      </p:nvGrpSpPr>
      <p:grpSpPr>
        <a:xfrm>
          <a:off x="0" y="0"/>
          <a:ext cx="0" cy="0"/>
          <a:chOff x="0" y="0"/>
          <a:chExt cx="0" cy="0"/>
        </a:xfrm>
      </p:grpSpPr>
      <p:sp>
        <p:nvSpPr>
          <p:cNvPr id="403" name="Shape 403"/>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04" name="Shape 404"/>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indent="-228600" lvl="0" marL="457200" rtl="0">
              <a:spcBef>
                <a:spcPts val="0"/>
              </a:spcBef>
              <a:buClr>
                <a:schemeClr val="dk1"/>
              </a:buClr>
            </a:pPr>
            <a:r>
              <a:rPr lang="en-CA">
                <a:solidFill>
                  <a:schemeClr val="dk1"/>
                </a:solidFill>
              </a:rPr>
              <a:t>However if the technology is used to increase student engagement, both in and out of the class..</a:t>
            </a:r>
          </a:p>
          <a:p>
            <a:pPr indent="-228600" lvl="0" marL="457200" rtl="0">
              <a:spcBef>
                <a:spcPts val="0"/>
              </a:spcBef>
              <a:buClr>
                <a:schemeClr val="dk1"/>
              </a:buClr>
            </a:pPr>
            <a:r>
              <a:rPr lang="en-CA">
                <a:solidFill>
                  <a:schemeClr val="dk1"/>
                </a:solidFill>
              </a:rPr>
              <a:t>And if we do things to increase student engagement, then I think we are on the right track.</a:t>
            </a:r>
          </a:p>
          <a:p>
            <a:pPr lvl="0" rtl="0">
              <a:spcBef>
                <a:spcPts val="0"/>
              </a:spcBef>
              <a:buNone/>
            </a:pPr>
            <a:r>
              <a:t/>
            </a:r>
            <a:endParaRPr>
              <a:solidFill>
                <a:schemeClr val="dk1"/>
              </a:solidFill>
            </a:endParaRPr>
          </a:p>
          <a:p>
            <a:pPr lvl="0" marR="0" rtl="0" algn="l">
              <a:spcBef>
                <a:spcPts val="0"/>
              </a:spcBef>
              <a:buNone/>
            </a:pPr>
            <a:r>
              <a:t/>
            </a:r>
            <a:endParaRPr>
              <a:solidFill>
                <a:schemeClr val="dk1"/>
              </a:solidFill>
            </a:endParaRPr>
          </a:p>
          <a:p>
            <a:pPr indent="-69850" lvl="0" marL="0" marR="0" rtl="0" algn="l">
              <a:spcBef>
                <a:spcPts val="0"/>
              </a:spcBef>
              <a:buClr>
                <a:schemeClr val="dk1"/>
              </a:buClr>
              <a:buSzPct val="78571"/>
              <a:buFont typeface="Arial"/>
              <a:buNone/>
            </a:pPr>
            <a:r>
              <a:t/>
            </a:r>
            <a:endParaRPr>
              <a:solidFill>
                <a:schemeClr val="dk1"/>
              </a:solidFill>
            </a:endParaRPr>
          </a:p>
          <a:p>
            <a:pPr indent="0" lvl="0" marL="0" marR="0" rtl="0" algn="l">
              <a:spcBef>
                <a:spcPts val="0"/>
              </a:spcBef>
              <a:buSzPct val="25000"/>
              <a:buNone/>
            </a:pPr>
            <a:r>
              <a:t/>
            </a:r>
            <a:endParaRPr>
              <a:solidFill>
                <a:schemeClr val="dk1"/>
              </a:solidFill>
            </a:endParaRPr>
          </a:p>
        </p:txBody>
      </p:sp>
      <p:sp>
        <p:nvSpPr>
          <p:cNvPr id="405" name="Shape 405"/>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1" name="Shape 411"/>
        <p:cNvGrpSpPr/>
        <p:nvPr/>
      </p:nvGrpSpPr>
      <p:grpSpPr>
        <a:xfrm>
          <a:off x="0" y="0"/>
          <a:ext cx="0" cy="0"/>
          <a:chOff x="0" y="0"/>
          <a:chExt cx="0" cy="0"/>
        </a:xfrm>
      </p:grpSpPr>
      <p:sp>
        <p:nvSpPr>
          <p:cNvPr id="412" name="Shape 412"/>
          <p:cNvSpPr/>
          <p:nvPr>
            <p:ph idx="2"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13" name="Shape 413"/>
          <p:cNvSpPr txBox="1"/>
          <p:nvPr>
            <p:ph idx="1" type="body"/>
          </p:nvPr>
        </p:nvSpPr>
        <p:spPr>
          <a:xfrm>
            <a:off x="701039" y="4463296"/>
            <a:ext cx="5608319" cy="4228385"/>
          </a:xfrm>
          <a:prstGeom prst="rect">
            <a:avLst/>
          </a:prstGeom>
          <a:noFill/>
          <a:ln>
            <a:noFill/>
          </a:ln>
        </p:spPr>
        <p:txBody>
          <a:bodyPr anchorCtr="0" anchor="t" bIns="46850" lIns="93725" rIns="93725" tIns="46850">
            <a:noAutofit/>
          </a:bodyPr>
          <a:lstStyle/>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414" name="Shape 414"/>
          <p:cNvSpPr txBox="1"/>
          <p:nvPr>
            <p:ph idx="12" type="sldNum"/>
          </p:nvPr>
        </p:nvSpPr>
        <p:spPr>
          <a:xfrm>
            <a:off x="3970937" y="8924960"/>
            <a:ext cx="3037839" cy="469821"/>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 name="Shape 113"/>
        <p:cNvGrpSpPr/>
        <p:nvPr/>
      </p:nvGrpSpPr>
      <p:grpSpPr>
        <a:xfrm>
          <a:off x="0" y="0"/>
          <a:ext cx="0" cy="0"/>
          <a:chOff x="0" y="0"/>
          <a:chExt cx="0" cy="0"/>
        </a:xfrm>
      </p:grpSpPr>
      <p:sp>
        <p:nvSpPr>
          <p:cNvPr id="114" name="Shape 114"/>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p:spPr>
      </p:sp>
      <p:sp>
        <p:nvSpPr>
          <p:cNvPr id="115" name="Shape 115"/>
          <p:cNvSpPr txBox="1"/>
          <p:nvPr>
            <p:ph idx="1" type="body"/>
          </p:nvPr>
        </p:nvSpPr>
        <p:spPr>
          <a:xfrm>
            <a:off x="701039" y="4463296"/>
            <a:ext cx="5608200" cy="4228500"/>
          </a:xfrm>
          <a:prstGeom prst="rect">
            <a:avLst/>
          </a:prstGeom>
        </p:spPr>
        <p:txBody>
          <a:bodyPr anchorCtr="0" anchor="t" bIns="91425" lIns="91425" rIns="91425" tIns="91425">
            <a:noAutofit/>
          </a:bodyPr>
          <a:lstStyle/>
          <a:p>
            <a:pPr lvl="0">
              <a:spcBef>
                <a:spcPts val="0"/>
              </a:spcBef>
              <a:buNone/>
            </a:pPr>
            <a:r>
              <a:rPr b="1" lang="en-CA"/>
              <a:t>[WILL]</a:t>
            </a:r>
          </a:p>
          <a:p>
            <a:pPr indent="-228600" lvl="0" marL="457200">
              <a:spcBef>
                <a:spcPts val="0"/>
              </a:spcBef>
            </a:pPr>
            <a:r>
              <a:rPr lang="en-CA"/>
              <a:t>LSU began surveys in 2008.  Driven by an interest in student laptop ownership and possible laptop requirement</a:t>
            </a:r>
          </a:p>
          <a:p>
            <a:pPr indent="-228600" lvl="0" marL="457200">
              <a:spcBef>
                <a:spcPts val="0"/>
              </a:spcBef>
            </a:pPr>
            <a:r>
              <a:rPr lang="en-CA"/>
              <a:t>LSU, UVic and others shared survey items in 2012</a:t>
            </a:r>
          </a:p>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1" name="Shape 121"/>
          <p:cNvSpPr txBox="1"/>
          <p:nvPr>
            <p:ph idx="1" type="body"/>
          </p:nvPr>
        </p:nvSpPr>
        <p:spPr>
          <a:xfrm>
            <a:off x="701039" y="4463296"/>
            <a:ext cx="5608319" cy="4228385"/>
          </a:xfrm>
          <a:prstGeom prst="rect">
            <a:avLst/>
          </a:prstGeom>
          <a:noFill/>
          <a:ln>
            <a:noFill/>
          </a:ln>
        </p:spPr>
        <p:txBody>
          <a:bodyPr anchorCtr="0" anchor="t" bIns="46850" lIns="93725" rIns="93725" tIns="46850">
            <a:noAutofit/>
          </a:bodyPr>
          <a:lstStyle/>
          <a:p>
            <a:pPr indent="0" lvl="0" marL="0" marR="0" rtl="0" algn="l">
              <a:spcBef>
                <a:spcPts val="0"/>
              </a:spcBef>
              <a:buSzPct val="25000"/>
              <a:buNone/>
            </a:pPr>
            <a:r>
              <a:rPr b="1" lang="en-CA"/>
              <a:t>[WILL]</a:t>
            </a:r>
          </a:p>
          <a:p>
            <a:pPr indent="0" lvl="0" marL="0" marR="0" rtl="0" algn="l">
              <a:spcBef>
                <a:spcPts val="0"/>
              </a:spcBef>
              <a:buSzPct val="25000"/>
              <a:buNone/>
            </a:pPr>
            <a:r>
              <a:rPr lang="en-CA"/>
              <a:t>The questions we asked were clustered around the topics relating to what hardware and applications students are using and for what purpose:</a:t>
            </a:r>
          </a:p>
          <a:p>
            <a:pPr indent="-228600" lvl="0" marL="457200" marR="0" rtl="0" algn="l">
              <a:spcBef>
                <a:spcPts val="0"/>
              </a:spcBef>
            </a:pPr>
            <a:r>
              <a:rPr lang="en-CA"/>
              <a:t>Mobile Devices</a:t>
            </a:r>
          </a:p>
          <a:p>
            <a:pPr indent="-228600" lvl="0" marL="457200" rtl="0">
              <a:spcBef>
                <a:spcPts val="0"/>
              </a:spcBef>
              <a:buClr>
                <a:schemeClr val="dk1"/>
              </a:buClr>
            </a:pPr>
            <a:r>
              <a:rPr lang="en-CA">
                <a:solidFill>
                  <a:schemeClr val="dk1"/>
                </a:solidFill>
              </a:rPr>
              <a:t>Email &amp; Collaboration</a:t>
            </a:r>
          </a:p>
          <a:p>
            <a:pPr indent="-228600" lvl="0" marL="457200" marR="0" rtl="0" algn="l">
              <a:spcBef>
                <a:spcPts val="0"/>
              </a:spcBef>
            </a:pPr>
            <a:r>
              <a:rPr lang="en-CA"/>
              <a:t>Computing &amp; Internet</a:t>
            </a:r>
          </a:p>
          <a:p>
            <a:pPr indent="-228600" lvl="0" marL="457200" marR="0" rtl="0" algn="l">
              <a:spcBef>
                <a:spcPts val="0"/>
              </a:spcBef>
            </a:pPr>
            <a:r>
              <a:rPr lang="en-CA"/>
              <a:t>Social Media</a:t>
            </a:r>
          </a:p>
        </p:txBody>
      </p:sp>
      <p:sp>
        <p:nvSpPr>
          <p:cNvPr id="122" name="Shape 122"/>
          <p:cNvSpPr txBox="1"/>
          <p:nvPr>
            <p:ph idx="12" type="sldNum"/>
          </p:nvPr>
        </p:nvSpPr>
        <p:spPr>
          <a:xfrm>
            <a:off x="3970937" y="8924960"/>
            <a:ext cx="3037839" cy="469821"/>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5" name="Shape 135"/>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rtl="0">
              <a:spcBef>
                <a:spcPts val="0"/>
              </a:spcBef>
              <a:buNone/>
            </a:pPr>
            <a:r>
              <a:rPr lang="en-CA">
                <a:solidFill>
                  <a:schemeClr val="dk1"/>
                </a:solidFill>
              </a:rPr>
              <a:t>Back when the 1st survey was conducted in 2003:</a:t>
            </a:r>
          </a:p>
          <a:p>
            <a:pPr indent="-228600" lvl="0" marL="457200" rtl="0">
              <a:spcBef>
                <a:spcPts val="0"/>
              </a:spcBef>
              <a:buAutoNum type="arabicPeriod"/>
            </a:pPr>
            <a:r>
              <a:rPr lang="en-CA">
                <a:solidFill>
                  <a:schemeClr val="dk1"/>
                </a:solidFill>
              </a:rPr>
              <a:t>[</a:t>
            </a:r>
            <a:r>
              <a:rPr b="1" lang="en-CA">
                <a:solidFill>
                  <a:schemeClr val="dk1"/>
                </a:solidFill>
              </a:rPr>
              <a:t>NEXT</a:t>
            </a:r>
            <a:r>
              <a:rPr lang="en-CA">
                <a:solidFill>
                  <a:schemeClr val="dk1"/>
                </a:solidFill>
              </a:rPr>
              <a:t>] </a:t>
            </a:r>
            <a:r>
              <a:rPr lang="en-CA"/>
              <a:t>Finding Nemo was hot…</a:t>
            </a:r>
          </a:p>
          <a:p>
            <a:pPr indent="-228600" lvl="0" marL="457200" rtl="0">
              <a:spcBef>
                <a:spcPts val="0"/>
              </a:spcBef>
              <a:buAutoNum type="arabicPeriod"/>
            </a:pPr>
            <a:r>
              <a:rPr lang="en-CA"/>
              <a:t>[</a:t>
            </a:r>
            <a:r>
              <a:rPr b="1" lang="en-CA"/>
              <a:t>NEXT</a:t>
            </a:r>
            <a:r>
              <a:rPr lang="en-CA"/>
              <a:t>] The cool high tech cell phone was the Palm Treo...</a:t>
            </a:r>
          </a:p>
          <a:p>
            <a:pPr indent="-228600" lvl="0" marL="457200" rtl="0">
              <a:spcBef>
                <a:spcPts val="0"/>
              </a:spcBef>
              <a:buAutoNum type="arabicPeriod"/>
            </a:pPr>
            <a:r>
              <a:rPr lang="en-CA">
                <a:solidFill>
                  <a:schemeClr val="dk1"/>
                </a:solidFill>
              </a:rPr>
              <a:t>[</a:t>
            </a:r>
            <a:r>
              <a:rPr b="1" lang="en-CA">
                <a:solidFill>
                  <a:schemeClr val="dk1"/>
                </a:solidFill>
              </a:rPr>
              <a:t>NEXT</a:t>
            </a:r>
            <a:r>
              <a:rPr lang="en-CA">
                <a:solidFill>
                  <a:schemeClr val="dk1"/>
                </a:solidFill>
              </a:rPr>
              <a:t>] The iTunes music store was just released...</a:t>
            </a:r>
          </a:p>
          <a:p>
            <a:pPr indent="-228600" lvl="0" marL="457200" rtl="0">
              <a:spcBef>
                <a:spcPts val="0"/>
              </a:spcBef>
              <a:buClr>
                <a:schemeClr val="dk1"/>
              </a:buClr>
              <a:buAutoNum type="arabicPeriod"/>
            </a:pPr>
            <a:r>
              <a:rPr lang="en-CA">
                <a:solidFill>
                  <a:schemeClr val="dk1"/>
                </a:solidFill>
              </a:rPr>
              <a:t>[</a:t>
            </a:r>
            <a:r>
              <a:rPr b="1" lang="en-CA">
                <a:solidFill>
                  <a:schemeClr val="dk1"/>
                </a:solidFill>
              </a:rPr>
              <a:t>NEXT</a:t>
            </a:r>
            <a:r>
              <a:rPr lang="en-CA">
                <a:solidFill>
                  <a:schemeClr val="dk1"/>
                </a:solidFill>
              </a:rPr>
              <a:t>] And The US forces were hailed as liberators in Iraq.</a:t>
            </a:r>
          </a:p>
        </p:txBody>
      </p:sp>
      <p:sp>
        <p:nvSpPr>
          <p:cNvPr id="136" name="Shape 136"/>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5" name="Shape 145"/>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marR="0" rtl="0" algn="l">
              <a:spcBef>
                <a:spcPts val="0"/>
              </a:spcBef>
              <a:buNone/>
            </a:pPr>
            <a:r>
              <a:rPr lang="en-CA"/>
              <a:t>Meanwhile among 1st year UVic Law Students:</a:t>
            </a:r>
          </a:p>
          <a:p>
            <a:pPr indent="-228600" lvl="0" marL="457200" marR="0" rtl="0" algn="l">
              <a:spcBef>
                <a:spcPts val="0"/>
              </a:spcBef>
              <a:buAutoNum type="arabicPeriod"/>
            </a:pPr>
            <a:r>
              <a:rPr lang="en-CA"/>
              <a:t>Laptop ownership hit 66%</a:t>
            </a:r>
          </a:p>
          <a:p>
            <a:pPr indent="-228600" lvl="0" marL="457200" marR="0" rtl="0" algn="l">
              <a:spcBef>
                <a:spcPts val="0"/>
              </a:spcBef>
              <a:buAutoNum type="arabicPeriod"/>
            </a:pPr>
            <a:r>
              <a:rPr lang="en-CA"/>
              <a:t>[</a:t>
            </a:r>
            <a:r>
              <a:rPr b="1" lang="en-CA"/>
              <a:t>NEXT</a:t>
            </a:r>
            <a:r>
              <a:rPr lang="en-CA"/>
              <a:t>] Only 49% of those laptops were wireless capable (built-in or add-on card)</a:t>
            </a:r>
          </a:p>
          <a:p>
            <a:pPr indent="-228600" lvl="0" marL="457200" rtl="0">
              <a:spcBef>
                <a:spcPts val="0"/>
              </a:spcBef>
              <a:buAutoNum type="arabicPeriod"/>
            </a:pPr>
            <a:r>
              <a:rPr lang="en-CA">
                <a:solidFill>
                  <a:schemeClr val="dk1"/>
                </a:solidFill>
              </a:rPr>
              <a:t>[</a:t>
            </a:r>
            <a:r>
              <a:rPr b="1" lang="en-CA">
                <a:solidFill>
                  <a:schemeClr val="dk1"/>
                </a:solidFill>
              </a:rPr>
              <a:t>NEXT</a:t>
            </a:r>
            <a:r>
              <a:rPr lang="en-CA">
                <a:solidFill>
                  <a:schemeClr val="dk1"/>
                </a:solidFill>
              </a:rPr>
              <a:t>] High speed internet access at home was at 72%</a:t>
            </a:r>
          </a:p>
        </p:txBody>
      </p:sp>
      <p:sp>
        <p:nvSpPr>
          <p:cNvPr id="146" name="Shape 146"/>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372533" y="704850"/>
            <a:ext cx="6265199"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4" name="Shape 154"/>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lvl="0" rtl="0">
              <a:spcBef>
                <a:spcPts val="0"/>
              </a:spcBef>
              <a:buNone/>
            </a:pPr>
            <a:r>
              <a:rPr lang="en-CA">
                <a:solidFill>
                  <a:schemeClr val="dk1"/>
                </a:solidFill>
              </a:rPr>
              <a:t>Now in 2015:</a:t>
            </a:r>
          </a:p>
          <a:p>
            <a:pPr indent="-228600" lvl="0" marL="457200" rtl="0">
              <a:spcBef>
                <a:spcPts val="0"/>
              </a:spcBef>
              <a:buAutoNum type="arabicPeriod"/>
            </a:pPr>
            <a:r>
              <a:rPr lang="en-CA">
                <a:solidFill>
                  <a:schemeClr val="dk1"/>
                </a:solidFill>
              </a:rPr>
              <a:t>[</a:t>
            </a:r>
            <a:r>
              <a:rPr b="1" lang="en-CA">
                <a:solidFill>
                  <a:schemeClr val="dk1"/>
                </a:solidFill>
              </a:rPr>
              <a:t>NEXT</a:t>
            </a:r>
            <a:r>
              <a:rPr lang="en-CA">
                <a:solidFill>
                  <a:schemeClr val="dk1"/>
                </a:solidFill>
              </a:rPr>
              <a:t>] </a:t>
            </a:r>
            <a:r>
              <a:rPr lang="en-CA"/>
              <a:t>Star Wars the Force Awakens is the hot new movie…</a:t>
            </a:r>
          </a:p>
          <a:p>
            <a:pPr indent="-228600" lvl="0" marL="457200" rtl="0">
              <a:spcBef>
                <a:spcPts val="0"/>
              </a:spcBef>
              <a:buAutoNum type="arabicPeriod"/>
            </a:pPr>
            <a:r>
              <a:rPr lang="en-CA"/>
              <a:t>[</a:t>
            </a:r>
            <a:r>
              <a:rPr b="1" lang="en-CA"/>
              <a:t>NEXT</a:t>
            </a:r>
            <a:r>
              <a:rPr lang="en-CA"/>
              <a:t>] The cool high tech cell phone is arguably the iPhone 6S...</a:t>
            </a:r>
          </a:p>
          <a:p>
            <a:pPr indent="-228600" lvl="0" marL="457200" rtl="0">
              <a:spcBef>
                <a:spcPts val="0"/>
              </a:spcBef>
              <a:buAutoNum type="arabicPeriod"/>
            </a:pPr>
            <a:r>
              <a:rPr lang="en-CA">
                <a:solidFill>
                  <a:schemeClr val="dk1"/>
                </a:solidFill>
              </a:rPr>
              <a:t>[</a:t>
            </a:r>
            <a:r>
              <a:rPr b="1" lang="en-CA">
                <a:solidFill>
                  <a:schemeClr val="dk1"/>
                </a:solidFill>
              </a:rPr>
              <a:t>NEXT</a:t>
            </a:r>
            <a:r>
              <a:rPr lang="en-CA">
                <a:solidFill>
                  <a:schemeClr val="dk1"/>
                </a:solidFill>
              </a:rPr>
              <a:t>] Virtual Reality products are becoming more popular...</a:t>
            </a:r>
          </a:p>
          <a:p>
            <a:pPr indent="-228600" lvl="0" marL="457200" rtl="0">
              <a:spcBef>
                <a:spcPts val="0"/>
              </a:spcBef>
              <a:buClr>
                <a:schemeClr val="dk1"/>
              </a:buClr>
              <a:buAutoNum type="arabicPeriod"/>
            </a:pPr>
            <a:r>
              <a:rPr lang="en-CA">
                <a:solidFill>
                  <a:schemeClr val="dk1"/>
                </a:solidFill>
              </a:rPr>
              <a:t>[</a:t>
            </a:r>
            <a:r>
              <a:rPr b="1" lang="en-CA">
                <a:solidFill>
                  <a:schemeClr val="dk1"/>
                </a:solidFill>
              </a:rPr>
              <a:t>NEXT</a:t>
            </a:r>
            <a:r>
              <a:rPr lang="en-CA">
                <a:solidFill>
                  <a:schemeClr val="dk1"/>
                </a:solidFill>
              </a:rPr>
              <a:t>] The US still has 12,000 troops in Iraq along with 2 aircraft carriers.</a:t>
            </a:r>
          </a:p>
        </p:txBody>
      </p:sp>
      <p:sp>
        <p:nvSpPr>
          <p:cNvPr id="155" name="Shape 155"/>
          <p:cNvSpPr txBox="1"/>
          <p:nvPr>
            <p:ph idx="12" type="sldNum"/>
          </p:nvPr>
        </p:nvSpPr>
        <p:spPr>
          <a:xfrm>
            <a:off x="3970937" y="8924960"/>
            <a:ext cx="3037800" cy="469800"/>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72549" y="704850"/>
            <a:ext cx="6265200" cy="3524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4" name="Shape 164"/>
          <p:cNvSpPr txBox="1"/>
          <p:nvPr>
            <p:ph idx="1" type="body"/>
          </p:nvPr>
        </p:nvSpPr>
        <p:spPr>
          <a:xfrm>
            <a:off x="701039" y="4463296"/>
            <a:ext cx="5608200" cy="4228500"/>
          </a:xfrm>
          <a:prstGeom prst="rect">
            <a:avLst/>
          </a:prstGeom>
          <a:noFill/>
          <a:ln>
            <a:noFill/>
          </a:ln>
        </p:spPr>
        <p:txBody>
          <a:bodyPr anchorCtr="0" anchor="t" bIns="46850" lIns="93725" rIns="93725" tIns="46850">
            <a:noAutofit/>
          </a:bodyPr>
          <a:lstStyle/>
          <a:p>
            <a:pPr indent="-228600" lvl="0" marL="457200" rtl="0">
              <a:spcBef>
                <a:spcPts val="0"/>
              </a:spcBef>
              <a:buClr>
                <a:schemeClr val="dk1"/>
              </a:buClr>
            </a:pPr>
            <a:r>
              <a:rPr lang="en-CA">
                <a:solidFill>
                  <a:schemeClr val="dk1"/>
                </a:solidFill>
              </a:rPr>
              <a:t>Let’s start by looking at cell phone ownership...</a:t>
            </a:r>
          </a:p>
          <a:p>
            <a:pPr indent="-228600" lvl="0" marL="457200" marR="0" rtl="0" algn="l">
              <a:spcBef>
                <a:spcPts val="0"/>
              </a:spcBef>
              <a:buClr>
                <a:schemeClr val="dk1"/>
              </a:buClr>
            </a:pPr>
            <a:r>
              <a:rPr lang="en-CA">
                <a:solidFill>
                  <a:schemeClr val="dk1"/>
                </a:solidFill>
              </a:rPr>
              <a:t>Currently at UVic 96% of students own smartphones (iPhones or Android), and </a:t>
            </a:r>
          </a:p>
          <a:p>
            <a:pPr indent="-228600" lvl="0" marL="457200" marR="0" rtl="0" algn="l">
              <a:spcBef>
                <a:spcPts val="0"/>
              </a:spcBef>
              <a:buClr>
                <a:schemeClr val="dk1"/>
              </a:buClr>
            </a:pPr>
            <a:r>
              <a:rPr lang="en-CA">
                <a:solidFill>
                  <a:schemeClr val="dk1"/>
                </a:solidFill>
              </a:rPr>
              <a:t>At LSU 99% own smartphones, and only one student owns a feature phone.</a:t>
            </a:r>
          </a:p>
        </p:txBody>
      </p:sp>
      <p:sp>
        <p:nvSpPr>
          <p:cNvPr id="165" name="Shape 165"/>
          <p:cNvSpPr txBox="1"/>
          <p:nvPr>
            <p:ph idx="12" type="sldNum"/>
          </p:nvPr>
        </p:nvSpPr>
        <p:spPr>
          <a:xfrm>
            <a:off x="3970937" y="8924960"/>
            <a:ext cx="3037799" cy="469799"/>
          </a:xfrm>
          <a:prstGeom prst="rect">
            <a:avLst/>
          </a:prstGeom>
          <a:noFill/>
          <a:ln>
            <a:noFill/>
          </a:ln>
        </p:spPr>
        <p:txBody>
          <a:bodyPr anchorCtr="0" anchor="b" bIns="46850" lIns="93725" rIns="93725" tIns="46850">
            <a:noAutofit/>
          </a:bodyPr>
          <a:lstStyle/>
          <a:p>
            <a:pPr indent="0" lvl="0" marL="0" marR="0" rtl="0" algn="r">
              <a:spcBef>
                <a:spcPts val="0"/>
              </a:spcBef>
              <a:buSzPct val="25000"/>
              <a:buNone/>
            </a:pPr>
            <a:r>
              <a:rPr lang="en-CA"/>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6" name="Shape 16"/>
        <p:cNvGrpSpPr/>
        <p:nvPr/>
      </p:nvGrpSpPr>
      <p:grpSpPr>
        <a:xfrm>
          <a:off x="0" y="0"/>
          <a:ext cx="0" cy="0"/>
          <a:chOff x="0" y="0"/>
          <a:chExt cx="0" cy="0"/>
        </a:xfrm>
      </p:grpSpPr>
      <p:sp>
        <p:nvSpPr>
          <p:cNvPr id="17" name="Shape 17"/>
          <p:cNvSpPr txBox="1"/>
          <p:nvPr>
            <p:ph type="ctrTitle"/>
          </p:nvPr>
        </p:nvSpPr>
        <p:spPr>
          <a:xfrm>
            <a:off x="685800" y="1597818"/>
            <a:ext cx="7772400" cy="11025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a:lvl1pPr>
            <a:lvl2pPr indent="0" lvl="1" marL="0" marR="0" rtl="0" algn="l">
              <a:spcBef>
                <a:spcPts val="0"/>
              </a:spcBef>
              <a:defRPr/>
            </a:lvl2pPr>
            <a:lvl3pPr indent="0" lvl="2" marL="0" marR="0" rtl="0" algn="l">
              <a:spcBef>
                <a:spcPts val="0"/>
              </a:spcBef>
              <a:defRPr/>
            </a:lvl3pPr>
            <a:lvl4pPr indent="0" lvl="3" marL="0" marR="0" rtl="0" algn="l">
              <a:spcBef>
                <a:spcPts val="0"/>
              </a:spcBef>
              <a:defRPr/>
            </a:lvl4pPr>
            <a:lvl5pPr indent="0" lvl="4" marL="0" marR="0" rtl="0" algn="l">
              <a:spcBef>
                <a:spcPts val="0"/>
              </a:spcBef>
              <a:defRPr/>
            </a:lvl5pPr>
            <a:lvl6pPr indent="0" lvl="5" marL="0" marR="0" rtl="0" algn="l">
              <a:spcBef>
                <a:spcPts val="0"/>
              </a:spcBef>
              <a:defRPr/>
            </a:lvl6pPr>
            <a:lvl7pPr indent="0" lvl="6" marL="0" marR="0" rtl="0" algn="l">
              <a:spcBef>
                <a:spcPts val="0"/>
              </a:spcBef>
              <a:defRPr/>
            </a:lvl7pPr>
            <a:lvl8pPr indent="0" lvl="7" marL="0" marR="0" rtl="0" algn="l">
              <a:spcBef>
                <a:spcPts val="0"/>
              </a:spcBef>
              <a:defRPr/>
            </a:lvl8pPr>
            <a:lvl9pPr indent="0" lvl="8" marL="0" marR="0" rtl="0" algn="l">
              <a:spcBef>
                <a:spcPts val="0"/>
              </a:spcBef>
              <a:defRPr/>
            </a:lvl9pPr>
          </a:lstStyle>
          <a:p/>
        </p:txBody>
      </p:sp>
      <p:sp>
        <p:nvSpPr>
          <p:cNvPr id="18" name="Shape 18"/>
          <p:cNvSpPr txBox="1"/>
          <p:nvPr>
            <p:ph idx="1" type="subTitle"/>
          </p:nvPr>
        </p:nvSpPr>
        <p:spPr>
          <a:xfrm>
            <a:off x="1371600" y="2914650"/>
            <a:ext cx="6400800" cy="1314600"/>
          </a:xfrm>
          <a:prstGeom prst="rect">
            <a:avLst/>
          </a:prstGeom>
          <a:noFill/>
          <a:ln>
            <a:noFill/>
          </a:ln>
        </p:spPr>
        <p:txBody>
          <a:bodyPr anchorCtr="0" anchor="t" bIns="91425" lIns="91425" rIns="91425" tIns="91425"/>
          <a:lstStyle>
            <a:lvl1pPr indent="0" lvl="0" marL="0" marR="0" rtl="0" algn="ctr">
              <a:spcBef>
                <a:spcPts val="640"/>
              </a:spcBef>
              <a:buClr>
                <a:srgbClr val="888888"/>
              </a:buClr>
              <a:buFont typeface="Arial"/>
              <a:buNone/>
              <a:defRPr/>
            </a:lvl1pPr>
            <a:lvl2pPr indent="0" lvl="1" marL="457200" marR="0" rtl="0" algn="ctr">
              <a:spcBef>
                <a:spcPts val="560"/>
              </a:spcBef>
              <a:buClr>
                <a:srgbClr val="888888"/>
              </a:buClr>
              <a:buFont typeface="Arial"/>
              <a:buNone/>
              <a:defRPr/>
            </a:lvl2pPr>
            <a:lvl3pPr indent="0" lvl="2" marL="914400" marR="0" rtl="0" algn="ctr">
              <a:spcBef>
                <a:spcPts val="480"/>
              </a:spcBef>
              <a:buClr>
                <a:srgbClr val="888888"/>
              </a:buClr>
              <a:buFont typeface="Arial"/>
              <a:buNone/>
              <a:defRPr/>
            </a:lvl3pPr>
            <a:lvl4pPr indent="0" lvl="3" marL="1371600" marR="0" rtl="0" algn="ctr">
              <a:spcBef>
                <a:spcPts val="400"/>
              </a:spcBef>
              <a:buClr>
                <a:srgbClr val="888888"/>
              </a:buClr>
              <a:buFont typeface="Arial"/>
              <a:buNone/>
              <a:defRPr/>
            </a:lvl4pPr>
            <a:lvl5pPr indent="0" lvl="4" marL="1828800" marR="0" rtl="0" algn="ctr">
              <a:spcBef>
                <a:spcPts val="400"/>
              </a:spcBef>
              <a:buClr>
                <a:srgbClr val="888888"/>
              </a:buClr>
              <a:buFont typeface="Arial"/>
              <a:buNone/>
              <a:defRPr/>
            </a:lvl5pPr>
            <a:lvl6pPr indent="0" lvl="5" marL="2286000" marR="0" rtl="0" algn="ctr">
              <a:spcBef>
                <a:spcPts val="400"/>
              </a:spcBef>
              <a:buClr>
                <a:srgbClr val="888888"/>
              </a:buClr>
              <a:buFont typeface="Arial"/>
              <a:buNone/>
              <a:defRPr/>
            </a:lvl6pPr>
            <a:lvl7pPr indent="0" lvl="6" marL="2743200" marR="0" rtl="0" algn="ctr">
              <a:spcBef>
                <a:spcPts val="400"/>
              </a:spcBef>
              <a:buClr>
                <a:srgbClr val="888888"/>
              </a:buClr>
              <a:buFont typeface="Arial"/>
              <a:buNone/>
              <a:defRPr/>
            </a:lvl7pPr>
            <a:lvl8pPr indent="0" lvl="7" marL="3200400" marR="0" rtl="0" algn="ctr">
              <a:spcBef>
                <a:spcPts val="400"/>
              </a:spcBef>
              <a:buClr>
                <a:srgbClr val="888888"/>
              </a:buClr>
              <a:buFont typeface="Arial"/>
              <a:buNone/>
              <a:defRPr/>
            </a:lvl8pPr>
            <a:lvl9pPr indent="0" lvl="8" marL="3657600" marR="0" rtl="0" algn="ctr">
              <a:spcBef>
                <a:spcPts val="400"/>
              </a:spcBef>
              <a:buClr>
                <a:srgbClr val="888888"/>
              </a:buClr>
              <a:buFont typeface="Arial"/>
              <a:buNone/>
              <a:defRPr/>
            </a:lvl9pPr>
          </a:lstStyle>
          <a:p/>
        </p:txBody>
      </p:sp>
      <p:sp>
        <p:nvSpPr>
          <p:cNvPr id="19" name="Shape 19"/>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20" name="Shape 20"/>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21" name="Shape 21"/>
          <p:cNvSpPr txBox="1"/>
          <p:nvPr>
            <p:ph idx="12" type="sldNum"/>
          </p:nvPr>
        </p:nvSpPr>
        <p:spPr>
          <a:xfrm>
            <a:off x="6553200" y="4767262"/>
            <a:ext cx="2133600" cy="273900"/>
          </a:xfrm>
          <a:prstGeom prst="rect">
            <a:avLst/>
          </a:prstGeom>
          <a:noFill/>
          <a:ln>
            <a:noFill/>
          </a:ln>
        </p:spPr>
        <p:txBody>
          <a:bodyPr anchorCtr="0" anchor="ctr"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70" name="Shape 70"/>
        <p:cNvGrpSpPr/>
        <p:nvPr/>
      </p:nvGrpSpPr>
      <p:grpSpPr>
        <a:xfrm>
          <a:off x="0" y="0"/>
          <a:ext cx="0" cy="0"/>
          <a:chOff x="0" y="0"/>
          <a:chExt cx="0" cy="0"/>
        </a:xfrm>
      </p:grpSpPr>
      <p:sp>
        <p:nvSpPr>
          <p:cNvPr id="71" name="Shape 71"/>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2" name="Shape 72"/>
          <p:cNvSpPr txBox="1"/>
          <p:nvPr>
            <p:ph idx="1" type="body"/>
          </p:nvPr>
        </p:nvSpPr>
        <p:spPr>
          <a:xfrm rot="5400000">
            <a:off x="2874750" y="-1217400"/>
            <a:ext cx="3394500" cy="8229600"/>
          </a:xfrm>
          <a:prstGeom prst="rect">
            <a:avLst/>
          </a:prstGeom>
          <a:noFill/>
          <a:ln>
            <a:noFill/>
          </a:ln>
        </p:spPr>
        <p:txBody>
          <a:bodyPr anchorCtr="0" anchor="t" bIns="91425" lIns="91425" rIns="91425" tIns="91425"/>
          <a:lstStyle>
            <a:lvl1pPr indent="-139700" lvl="0" marL="342900" rtl="0" algn="l">
              <a:spcBef>
                <a:spcPts val="640"/>
              </a:spcBef>
              <a:buClr>
                <a:schemeClr val="dk1"/>
              </a:buClr>
              <a:buFont typeface="Arial"/>
              <a:buChar char="•"/>
              <a:defRPr/>
            </a:lvl1pPr>
            <a:lvl2pPr indent="-107950" lvl="1" marL="742950" rtl="0" algn="l">
              <a:spcBef>
                <a:spcPts val="560"/>
              </a:spcBef>
              <a:buClr>
                <a:schemeClr val="dk1"/>
              </a:buClr>
              <a:buFont typeface="Arial"/>
              <a:buChar char="–"/>
              <a:defRPr/>
            </a:lvl2pPr>
            <a:lvl3pPr indent="-76200" lvl="2" marL="1143000" rtl="0" algn="l">
              <a:spcBef>
                <a:spcPts val="480"/>
              </a:spcBef>
              <a:buClr>
                <a:schemeClr val="dk1"/>
              </a:buClr>
              <a:buFont typeface="Arial"/>
              <a:buChar char="•"/>
              <a:defRPr/>
            </a:lvl3pPr>
            <a:lvl4pPr indent="-101600" lvl="3" marL="1600200" rtl="0" algn="l">
              <a:spcBef>
                <a:spcPts val="400"/>
              </a:spcBef>
              <a:buClr>
                <a:schemeClr val="dk1"/>
              </a:buClr>
              <a:buFont typeface="Arial"/>
              <a:buChar char="–"/>
              <a:defRPr/>
            </a:lvl4pPr>
            <a:lvl5pPr indent="-101600" lvl="4" marL="2057400" rtl="0" algn="l">
              <a:spcBef>
                <a:spcPts val="400"/>
              </a:spcBef>
              <a:buClr>
                <a:schemeClr val="dk1"/>
              </a:buClr>
              <a:buFont typeface="Arial"/>
              <a:buChar char="»"/>
              <a:defRPr/>
            </a:lvl5pPr>
            <a:lvl6pPr indent="-101600" lvl="5" marL="2514600" rtl="0" algn="l">
              <a:spcBef>
                <a:spcPts val="400"/>
              </a:spcBef>
              <a:buClr>
                <a:schemeClr val="dk1"/>
              </a:buClr>
              <a:buFont typeface="Arial"/>
              <a:buChar char="•"/>
              <a:defRPr/>
            </a:lvl6pPr>
            <a:lvl7pPr indent="-101600" lvl="6" marL="2971800" rtl="0" algn="l">
              <a:spcBef>
                <a:spcPts val="400"/>
              </a:spcBef>
              <a:buClr>
                <a:schemeClr val="dk1"/>
              </a:buClr>
              <a:buFont typeface="Arial"/>
              <a:buChar char="•"/>
              <a:defRPr/>
            </a:lvl7pPr>
            <a:lvl8pPr indent="-101600" lvl="7" marL="3429000" rtl="0" algn="l">
              <a:spcBef>
                <a:spcPts val="400"/>
              </a:spcBef>
              <a:buClr>
                <a:schemeClr val="dk1"/>
              </a:buClr>
              <a:buFont typeface="Arial"/>
              <a:buChar char="•"/>
              <a:defRPr/>
            </a:lvl8pPr>
            <a:lvl9pPr indent="-101600" lvl="8" marL="3886200" rtl="0" algn="l">
              <a:spcBef>
                <a:spcPts val="400"/>
              </a:spcBef>
              <a:buClr>
                <a:schemeClr val="dk1"/>
              </a:buClr>
              <a:buFont typeface="Arial"/>
              <a:buChar char="•"/>
              <a:defRPr/>
            </a:lvl9pPr>
          </a:lstStyle>
          <a:p/>
        </p:txBody>
      </p:sp>
      <p:sp>
        <p:nvSpPr>
          <p:cNvPr id="73" name="Shape 73"/>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74" name="Shape 74"/>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75" name="Shape 75"/>
          <p:cNvSpPr txBox="1"/>
          <p:nvPr>
            <p:ph idx="12" type="sldNum"/>
          </p:nvPr>
        </p:nvSpPr>
        <p:spPr>
          <a:xfrm>
            <a:off x="6553200" y="4767262"/>
            <a:ext cx="2133600" cy="273900"/>
          </a:xfrm>
          <a:prstGeom prst="rect">
            <a:avLst/>
          </a:prstGeom>
          <a:noFill/>
          <a:ln>
            <a:noFill/>
          </a:ln>
        </p:spPr>
        <p:txBody>
          <a:bodyPr anchorCtr="0" anchor="ctr"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76" name="Shape 76"/>
        <p:cNvGrpSpPr/>
        <p:nvPr/>
      </p:nvGrpSpPr>
      <p:grpSpPr>
        <a:xfrm>
          <a:off x="0" y="0"/>
          <a:ext cx="0" cy="0"/>
          <a:chOff x="0" y="0"/>
          <a:chExt cx="0" cy="0"/>
        </a:xfrm>
      </p:grpSpPr>
      <p:sp>
        <p:nvSpPr>
          <p:cNvPr id="77" name="Shape 77"/>
          <p:cNvSpPr txBox="1"/>
          <p:nvPr>
            <p:ph type="title"/>
          </p:nvPr>
        </p:nvSpPr>
        <p:spPr>
          <a:xfrm rot="5400000">
            <a:off x="5463750" y="1371628"/>
            <a:ext cx="4388700" cy="20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8" name="Shape 78"/>
          <p:cNvSpPr txBox="1"/>
          <p:nvPr>
            <p:ph idx="1" type="body"/>
          </p:nvPr>
        </p:nvSpPr>
        <p:spPr>
          <a:xfrm rot="5400000">
            <a:off x="1272750" y="-609571"/>
            <a:ext cx="4388700" cy="6019800"/>
          </a:xfrm>
          <a:prstGeom prst="rect">
            <a:avLst/>
          </a:prstGeom>
          <a:noFill/>
          <a:ln>
            <a:noFill/>
          </a:ln>
        </p:spPr>
        <p:txBody>
          <a:bodyPr anchorCtr="0" anchor="t" bIns="91425" lIns="91425" rIns="91425" tIns="91425"/>
          <a:lstStyle>
            <a:lvl1pPr indent="-139700" lvl="0" marL="342900" rtl="0" algn="l">
              <a:spcBef>
                <a:spcPts val="640"/>
              </a:spcBef>
              <a:buClr>
                <a:schemeClr val="dk1"/>
              </a:buClr>
              <a:buFont typeface="Arial"/>
              <a:buChar char="•"/>
              <a:defRPr/>
            </a:lvl1pPr>
            <a:lvl2pPr indent="-107950" lvl="1" marL="742950" rtl="0" algn="l">
              <a:spcBef>
                <a:spcPts val="560"/>
              </a:spcBef>
              <a:buClr>
                <a:schemeClr val="dk1"/>
              </a:buClr>
              <a:buFont typeface="Arial"/>
              <a:buChar char="–"/>
              <a:defRPr/>
            </a:lvl2pPr>
            <a:lvl3pPr indent="-76200" lvl="2" marL="1143000" rtl="0" algn="l">
              <a:spcBef>
                <a:spcPts val="480"/>
              </a:spcBef>
              <a:buClr>
                <a:schemeClr val="dk1"/>
              </a:buClr>
              <a:buFont typeface="Arial"/>
              <a:buChar char="•"/>
              <a:defRPr/>
            </a:lvl3pPr>
            <a:lvl4pPr indent="-101600" lvl="3" marL="1600200" rtl="0" algn="l">
              <a:spcBef>
                <a:spcPts val="400"/>
              </a:spcBef>
              <a:buClr>
                <a:schemeClr val="dk1"/>
              </a:buClr>
              <a:buFont typeface="Arial"/>
              <a:buChar char="–"/>
              <a:defRPr/>
            </a:lvl4pPr>
            <a:lvl5pPr indent="-101600" lvl="4" marL="2057400" rtl="0" algn="l">
              <a:spcBef>
                <a:spcPts val="400"/>
              </a:spcBef>
              <a:buClr>
                <a:schemeClr val="dk1"/>
              </a:buClr>
              <a:buFont typeface="Arial"/>
              <a:buChar char="»"/>
              <a:defRPr/>
            </a:lvl5pPr>
            <a:lvl6pPr indent="-101600" lvl="5" marL="2514600" rtl="0" algn="l">
              <a:spcBef>
                <a:spcPts val="400"/>
              </a:spcBef>
              <a:buClr>
                <a:schemeClr val="dk1"/>
              </a:buClr>
              <a:buFont typeface="Arial"/>
              <a:buChar char="•"/>
              <a:defRPr/>
            </a:lvl6pPr>
            <a:lvl7pPr indent="-101600" lvl="6" marL="2971800" rtl="0" algn="l">
              <a:spcBef>
                <a:spcPts val="400"/>
              </a:spcBef>
              <a:buClr>
                <a:schemeClr val="dk1"/>
              </a:buClr>
              <a:buFont typeface="Arial"/>
              <a:buChar char="•"/>
              <a:defRPr/>
            </a:lvl7pPr>
            <a:lvl8pPr indent="-101600" lvl="7" marL="3429000" rtl="0" algn="l">
              <a:spcBef>
                <a:spcPts val="400"/>
              </a:spcBef>
              <a:buClr>
                <a:schemeClr val="dk1"/>
              </a:buClr>
              <a:buFont typeface="Arial"/>
              <a:buChar char="•"/>
              <a:defRPr/>
            </a:lvl8pPr>
            <a:lvl9pPr indent="-101600" lvl="8" marL="3886200" rtl="0" algn="l">
              <a:spcBef>
                <a:spcPts val="400"/>
              </a:spcBef>
              <a:buClr>
                <a:schemeClr val="dk1"/>
              </a:buClr>
              <a:buFont typeface="Arial"/>
              <a:buChar char="•"/>
              <a:defRPr/>
            </a:lvl9pPr>
          </a:lstStyle>
          <a:p/>
        </p:txBody>
      </p:sp>
      <p:sp>
        <p:nvSpPr>
          <p:cNvPr id="79" name="Shape 79"/>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80" name="Shape 80"/>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81" name="Shape 81"/>
          <p:cNvSpPr txBox="1"/>
          <p:nvPr>
            <p:ph idx="12" type="sldNum"/>
          </p:nvPr>
        </p:nvSpPr>
        <p:spPr>
          <a:xfrm>
            <a:off x="6553200" y="4767262"/>
            <a:ext cx="2133600" cy="273900"/>
          </a:xfrm>
          <a:prstGeom prst="rect">
            <a:avLst/>
          </a:prstGeom>
          <a:noFill/>
          <a:ln>
            <a:noFill/>
          </a:ln>
        </p:spPr>
        <p:txBody>
          <a:bodyPr anchorCtr="0" anchor="ctr"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2" name="Shape 22"/>
        <p:cNvGrpSpPr/>
        <p:nvPr/>
      </p:nvGrpSpPr>
      <p:grpSpPr>
        <a:xfrm>
          <a:off x="0" y="0"/>
          <a:ext cx="0" cy="0"/>
          <a:chOff x="0" y="0"/>
          <a:chExt cx="0" cy="0"/>
        </a:xfrm>
      </p:grpSpPr>
      <p:sp>
        <p:nvSpPr>
          <p:cNvPr id="23" name="Shape 23"/>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4" name="Shape 24"/>
          <p:cNvSpPr txBox="1"/>
          <p:nvPr>
            <p:ph idx="1" type="body"/>
          </p:nvPr>
        </p:nvSpPr>
        <p:spPr>
          <a:xfrm>
            <a:off x="457200" y="1200150"/>
            <a:ext cx="8229600" cy="3394500"/>
          </a:xfrm>
          <a:prstGeom prst="rect">
            <a:avLst/>
          </a:prstGeom>
          <a:noFill/>
          <a:ln>
            <a:noFill/>
          </a:ln>
        </p:spPr>
        <p:txBody>
          <a:bodyPr anchorCtr="0" anchor="t" bIns="91425" lIns="91425" rIns="91425" tIns="91425"/>
          <a:lstStyle>
            <a:lvl1pPr indent="-139700" lvl="0" marL="342900" rtl="0" algn="l">
              <a:spcBef>
                <a:spcPts val="640"/>
              </a:spcBef>
              <a:buClr>
                <a:schemeClr val="dk1"/>
              </a:buClr>
              <a:buFont typeface="Arial"/>
              <a:buChar char="•"/>
              <a:defRPr/>
            </a:lvl1pPr>
            <a:lvl2pPr indent="-107950" lvl="1" marL="742950" rtl="0" algn="l">
              <a:spcBef>
                <a:spcPts val="560"/>
              </a:spcBef>
              <a:buClr>
                <a:schemeClr val="dk1"/>
              </a:buClr>
              <a:buFont typeface="Arial"/>
              <a:buChar char="–"/>
              <a:defRPr/>
            </a:lvl2pPr>
            <a:lvl3pPr indent="-76200" lvl="2" marL="1143000" rtl="0" algn="l">
              <a:spcBef>
                <a:spcPts val="480"/>
              </a:spcBef>
              <a:buClr>
                <a:schemeClr val="dk1"/>
              </a:buClr>
              <a:buFont typeface="Arial"/>
              <a:buChar char="•"/>
              <a:defRPr/>
            </a:lvl3pPr>
            <a:lvl4pPr indent="-101600" lvl="3" marL="1600200" rtl="0" algn="l">
              <a:spcBef>
                <a:spcPts val="400"/>
              </a:spcBef>
              <a:buClr>
                <a:schemeClr val="dk1"/>
              </a:buClr>
              <a:buFont typeface="Arial"/>
              <a:buChar char="–"/>
              <a:defRPr/>
            </a:lvl4pPr>
            <a:lvl5pPr indent="-101600" lvl="4" marL="2057400" rtl="0" algn="l">
              <a:spcBef>
                <a:spcPts val="400"/>
              </a:spcBef>
              <a:buClr>
                <a:schemeClr val="dk1"/>
              </a:buClr>
              <a:buFont typeface="Arial"/>
              <a:buChar char="»"/>
              <a:defRPr/>
            </a:lvl5pPr>
            <a:lvl6pPr indent="-101600" lvl="5" marL="2514600" rtl="0" algn="l">
              <a:spcBef>
                <a:spcPts val="400"/>
              </a:spcBef>
              <a:buClr>
                <a:schemeClr val="dk1"/>
              </a:buClr>
              <a:buFont typeface="Arial"/>
              <a:buChar char="•"/>
              <a:defRPr/>
            </a:lvl6pPr>
            <a:lvl7pPr indent="-101600" lvl="6" marL="2971800" rtl="0" algn="l">
              <a:spcBef>
                <a:spcPts val="400"/>
              </a:spcBef>
              <a:buClr>
                <a:schemeClr val="dk1"/>
              </a:buClr>
              <a:buFont typeface="Arial"/>
              <a:buChar char="•"/>
              <a:defRPr/>
            </a:lvl7pPr>
            <a:lvl8pPr indent="-101600" lvl="7" marL="3429000" rtl="0" algn="l">
              <a:spcBef>
                <a:spcPts val="400"/>
              </a:spcBef>
              <a:buClr>
                <a:schemeClr val="dk1"/>
              </a:buClr>
              <a:buFont typeface="Arial"/>
              <a:buChar char="•"/>
              <a:defRPr/>
            </a:lvl8pPr>
            <a:lvl9pPr indent="-101600" lvl="8" marL="3886200" rtl="0" algn="l">
              <a:spcBef>
                <a:spcPts val="400"/>
              </a:spcBef>
              <a:buClr>
                <a:schemeClr val="dk1"/>
              </a:buClr>
              <a:buFont typeface="Arial"/>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5" name="Shape 25"/>
        <p:cNvGrpSpPr/>
        <p:nvPr/>
      </p:nvGrpSpPr>
      <p:grpSpPr>
        <a:xfrm>
          <a:off x="0" y="0"/>
          <a:ext cx="0" cy="0"/>
          <a:chOff x="0" y="0"/>
          <a:chExt cx="0" cy="0"/>
        </a:xfrm>
      </p:grpSpPr>
      <p:sp>
        <p:nvSpPr>
          <p:cNvPr id="26" name="Shape 26"/>
          <p:cNvSpPr txBox="1"/>
          <p:nvPr>
            <p:ph type="title"/>
          </p:nvPr>
        </p:nvSpPr>
        <p:spPr>
          <a:xfrm>
            <a:off x="722312" y="3305175"/>
            <a:ext cx="7772400" cy="1021500"/>
          </a:xfrm>
          <a:prstGeom prst="rect">
            <a:avLst/>
          </a:prstGeom>
          <a:noFill/>
          <a:ln>
            <a:noFill/>
          </a:ln>
        </p:spPr>
        <p:txBody>
          <a:bodyPr anchorCtr="0" anchor="t" bIns="91425" lIns="91425" rIns="91425" tIns="91425"/>
          <a:lstStyle>
            <a:lvl1pPr lvl="0" rtl="0" algn="l">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27" name="Shape 27"/>
          <p:cNvSpPr txBox="1"/>
          <p:nvPr>
            <p:ph idx="1" type="body"/>
          </p:nvPr>
        </p:nvSpPr>
        <p:spPr>
          <a:xfrm>
            <a:off x="722312" y="2180034"/>
            <a:ext cx="7772400" cy="1125000"/>
          </a:xfrm>
          <a:prstGeom prst="rect">
            <a:avLst/>
          </a:prstGeom>
          <a:noFill/>
          <a:ln>
            <a:noFill/>
          </a:ln>
        </p:spPr>
        <p:txBody>
          <a:bodyPr anchorCtr="0" anchor="b" bIns="91425" lIns="91425" rIns="91425" tIns="91425"/>
          <a:lstStyle>
            <a:lvl1pPr indent="0" lvl="0" marL="0" rtl="0">
              <a:spcBef>
                <a:spcPts val="0"/>
              </a:spcBef>
              <a:buClr>
                <a:srgbClr val="888888"/>
              </a:buClr>
              <a:buFont typeface="Calibri"/>
              <a:buNone/>
              <a:defRPr/>
            </a:lvl1pPr>
            <a:lvl2pPr indent="0" lvl="1" marL="457200" rtl="0">
              <a:spcBef>
                <a:spcPts val="0"/>
              </a:spcBef>
              <a:buClr>
                <a:srgbClr val="888888"/>
              </a:buClr>
              <a:buFont typeface="Calibri"/>
              <a:buNone/>
              <a:defRPr/>
            </a:lvl2pPr>
            <a:lvl3pPr indent="0" lvl="2" marL="914400" rtl="0">
              <a:spcBef>
                <a:spcPts val="0"/>
              </a:spcBef>
              <a:buClr>
                <a:srgbClr val="888888"/>
              </a:buClr>
              <a:buFont typeface="Calibri"/>
              <a:buNone/>
              <a:defRPr/>
            </a:lvl3pPr>
            <a:lvl4pPr indent="0" lvl="3" marL="1371600" rtl="0">
              <a:spcBef>
                <a:spcPts val="0"/>
              </a:spcBef>
              <a:buClr>
                <a:srgbClr val="888888"/>
              </a:buClr>
              <a:buFont typeface="Calibri"/>
              <a:buNone/>
              <a:defRPr/>
            </a:lvl4pPr>
            <a:lvl5pPr indent="0" lvl="4" marL="1828800" rtl="0">
              <a:spcBef>
                <a:spcPts val="0"/>
              </a:spcBef>
              <a:buClr>
                <a:srgbClr val="888888"/>
              </a:buClr>
              <a:buFont typeface="Calibri"/>
              <a:buNone/>
              <a:defRPr/>
            </a:lvl5pPr>
            <a:lvl6pPr indent="0" lvl="5" marL="2286000" rtl="0">
              <a:spcBef>
                <a:spcPts val="0"/>
              </a:spcBef>
              <a:buClr>
                <a:srgbClr val="888888"/>
              </a:buClr>
              <a:buFont typeface="Calibri"/>
              <a:buNone/>
              <a:defRPr/>
            </a:lvl6pPr>
            <a:lvl7pPr indent="0" lvl="6" marL="2743200" rtl="0">
              <a:spcBef>
                <a:spcPts val="0"/>
              </a:spcBef>
              <a:buClr>
                <a:srgbClr val="888888"/>
              </a:buClr>
              <a:buFont typeface="Calibri"/>
              <a:buNone/>
              <a:defRPr/>
            </a:lvl7pPr>
            <a:lvl8pPr indent="0" lvl="7" marL="3200400" rtl="0">
              <a:spcBef>
                <a:spcPts val="0"/>
              </a:spcBef>
              <a:buClr>
                <a:srgbClr val="888888"/>
              </a:buClr>
              <a:buFont typeface="Calibri"/>
              <a:buNone/>
              <a:defRPr/>
            </a:lvl8pPr>
            <a:lvl9pPr indent="0" lvl="8" marL="3657600" rtl="0">
              <a:spcBef>
                <a:spcPts val="0"/>
              </a:spcBef>
              <a:buClr>
                <a:srgbClr val="888888"/>
              </a:buClr>
              <a:buFont typeface="Calibri"/>
              <a:buNone/>
              <a:defRPr/>
            </a:lvl9pPr>
          </a:lstStyle>
          <a:p/>
        </p:txBody>
      </p:sp>
      <p:sp>
        <p:nvSpPr>
          <p:cNvPr id="28" name="Shape 28"/>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29" name="Shape 29"/>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30" name="Shape 30"/>
          <p:cNvSpPr txBox="1"/>
          <p:nvPr>
            <p:ph idx="12" type="sldNum"/>
          </p:nvPr>
        </p:nvSpPr>
        <p:spPr>
          <a:xfrm>
            <a:off x="6553200" y="4767262"/>
            <a:ext cx="2133600" cy="273900"/>
          </a:xfrm>
          <a:prstGeom prst="rect">
            <a:avLst/>
          </a:prstGeom>
          <a:noFill/>
          <a:ln>
            <a:noFill/>
          </a:ln>
        </p:spPr>
        <p:txBody>
          <a:bodyPr anchorCtr="0" anchor="ctr"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1" name="Shape 31"/>
        <p:cNvGrpSpPr/>
        <p:nvPr/>
      </p:nvGrpSpPr>
      <p:grpSpPr>
        <a:xfrm>
          <a:off x="0" y="0"/>
          <a:ext cx="0" cy="0"/>
          <a:chOff x="0" y="0"/>
          <a:chExt cx="0" cy="0"/>
        </a:xfrm>
      </p:grpSpPr>
      <p:sp>
        <p:nvSpPr>
          <p:cNvPr id="32" name="Shape 32"/>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3" name="Shape 33"/>
          <p:cNvSpPr txBox="1"/>
          <p:nvPr>
            <p:ph idx="1" type="body"/>
          </p:nvPr>
        </p:nvSpPr>
        <p:spPr>
          <a:xfrm>
            <a:off x="457200" y="1200150"/>
            <a:ext cx="4038600" cy="33945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4" name="Shape 34"/>
          <p:cNvSpPr txBox="1"/>
          <p:nvPr>
            <p:ph idx="2" type="body"/>
          </p:nvPr>
        </p:nvSpPr>
        <p:spPr>
          <a:xfrm>
            <a:off x="4648200" y="1200150"/>
            <a:ext cx="4038600" cy="33945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5" name="Shape 35"/>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36" name="Shape 36"/>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37" name="Shape 37"/>
          <p:cNvSpPr txBox="1"/>
          <p:nvPr>
            <p:ph idx="12" type="sldNum"/>
          </p:nvPr>
        </p:nvSpPr>
        <p:spPr>
          <a:xfrm>
            <a:off x="6553200" y="4767262"/>
            <a:ext cx="2133600" cy="273900"/>
          </a:xfrm>
          <a:prstGeom prst="rect">
            <a:avLst/>
          </a:prstGeom>
          <a:noFill/>
          <a:ln>
            <a:noFill/>
          </a:ln>
        </p:spPr>
        <p:txBody>
          <a:bodyPr anchorCtr="0" anchor="ctr"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38" name="Shape 38"/>
        <p:cNvGrpSpPr/>
        <p:nvPr/>
      </p:nvGrpSpPr>
      <p:grpSpPr>
        <a:xfrm>
          <a:off x="0" y="0"/>
          <a:ext cx="0" cy="0"/>
          <a:chOff x="0" y="0"/>
          <a:chExt cx="0" cy="0"/>
        </a:xfrm>
      </p:grpSpPr>
      <p:sp>
        <p:nvSpPr>
          <p:cNvPr id="39" name="Shape 39"/>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0" name="Shape 40"/>
          <p:cNvSpPr txBox="1"/>
          <p:nvPr>
            <p:ph idx="1" type="body"/>
          </p:nvPr>
        </p:nvSpPr>
        <p:spPr>
          <a:xfrm>
            <a:off x="457200" y="1151334"/>
            <a:ext cx="4040100" cy="479700"/>
          </a:xfrm>
          <a:prstGeom prst="rect">
            <a:avLst/>
          </a:prstGeom>
          <a:noFill/>
          <a:ln>
            <a:noFill/>
          </a:ln>
        </p:spPr>
        <p:txBody>
          <a:bodyPr anchorCtr="0" anchor="b" bIns="91425" lIns="91425" rIns="91425" tIns="91425"/>
          <a:lstStyle>
            <a:lvl1pPr indent="0" lvl="0" marL="0" rtl="0">
              <a:spcBef>
                <a:spcPts val="0"/>
              </a:spcBef>
              <a:buFont typeface="Calibri"/>
              <a:buNone/>
              <a:defRPr/>
            </a:lvl1pPr>
            <a:lvl2pPr indent="0" lvl="1" marL="457200" rtl="0">
              <a:spcBef>
                <a:spcPts val="0"/>
              </a:spcBef>
              <a:buFont typeface="Calibri"/>
              <a:buNone/>
              <a:defRPr/>
            </a:lvl2pPr>
            <a:lvl3pPr indent="0" lvl="2" marL="914400" rtl="0">
              <a:spcBef>
                <a:spcPts val="0"/>
              </a:spcBef>
              <a:buFont typeface="Calibri"/>
              <a:buNone/>
              <a:defRPr/>
            </a:lvl3pPr>
            <a:lvl4pPr indent="0" lvl="3" marL="1371600" rtl="0">
              <a:spcBef>
                <a:spcPts val="0"/>
              </a:spcBef>
              <a:buFont typeface="Calibri"/>
              <a:buNone/>
              <a:defRPr/>
            </a:lvl4pPr>
            <a:lvl5pPr indent="0" lvl="4" marL="1828800" rtl="0">
              <a:spcBef>
                <a:spcPts val="0"/>
              </a:spcBef>
              <a:buFont typeface="Calibri"/>
              <a:buNone/>
              <a:defRPr/>
            </a:lvl5pPr>
            <a:lvl6pPr indent="0" lvl="5" marL="2286000" rtl="0">
              <a:spcBef>
                <a:spcPts val="0"/>
              </a:spcBef>
              <a:buFont typeface="Calibri"/>
              <a:buNone/>
              <a:defRPr/>
            </a:lvl6pPr>
            <a:lvl7pPr indent="0" lvl="6" marL="2743200" rtl="0">
              <a:spcBef>
                <a:spcPts val="0"/>
              </a:spcBef>
              <a:buFont typeface="Calibri"/>
              <a:buNone/>
              <a:defRPr/>
            </a:lvl7pPr>
            <a:lvl8pPr indent="0" lvl="7" marL="3200400" rtl="0">
              <a:spcBef>
                <a:spcPts val="0"/>
              </a:spcBef>
              <a:buFont typeface="Calibri"/>
              <a:buNone/>
              <a:defRPr/>
            </a:lvl8pPr>
            <a:lvl9pPr indent="0" lvl="8" marL="3657600" rtl="0">
              <a:spcBef>
                <a:spcPts val="0"/>
              </a:spcBef>
              <a:buFont typeface="Calibri"/>
              <a:buNone/>
              <a:defRPr/>
            </a:lvl9pPr>
          </a:lstStyle>
          <a:p/>
        </p:txBody>
      </p:sp>
      <p:sp>
        <p:nvSpPr>
          <p:cNvPr id="41" name="Shape 41"/>
          <p:cNvSpPr txBox="1"/>
          <p:nvPr>
            <p:ph idx="2" type="body"/>
          </p:nvPr>
        </p:nvSpPr>
        <p:spPr>
          <a:xfrm>
            <a:off x="457200" y="1631156"/>
            <a:ext cx="4040100" cy="29634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2" name="Shape 42"/>
          <p:cNvSpPr txBox="1"/>
          <p:nvPr>
            <p:ph idx="3" type="body"/>
          </p:nvPr>
        </p:nvSpPr>
        <p:spPr>
          <a:xfrm>
            <a:off x="4645025" y="1151334"/>
            <a:ext cx="4041900" cy="479700"/>
          </a:xfrm>
          <a:prstGeom prst="rect">
            <a:avLst/>
          </a:prstGeom>
          <a:noFill/>
          <a:ln>
            <a:noFill/>
          </a:ln>
        </p:spPr>
        <p:txBody>
          <a:bodyPr anchorCtr="0" anchor="b" bIns="91425" lIns="91425" rIns="91425" tIns="91425"/>
          <a:lstStyle>
            <a:lvl1pPr indent="0" lvl="0" marL="0" rtl="0">
              <a:spcBef>
                <a:spcPts val="0"/>
              </a:spcBef>
              <a:buFont typeface="Calibri"/>
              <a:buNone/>
              <a:defRPr/>
            </a:lvl1pPr>
            <a:lvl2pPr indent="0" lvl="1" marL="457200" rtl="0">
              <a:spcBef>
                <a:spcPts val="0"/>
              </a:spcBef>
              <a:buFont typeface="Calibri"/>
              <a:buNone/>
              <a:defRPr/>
            </a:lvl2pPr>
            <a:lvl3pPr indent="0" lvl="2" marL="914400" rtl="0">
              <a:spcBef>
                <a:spcPts val="0"/>
              </a:spcBef>
              <a:buFont typeface="Calibri"/>
              <a:buNone/>
              <a:defRPr/>
            </a:lvl3pPr>
            <a:lvl4pPr indent="0" lvl="3" marL="1371600" rtl="0">
              <a:spcBef>
                <a:spcPts val="0"/>
              </a:spcBef>
              <a:buFont typeface="Calibri"/>
              <a:buNone/>
              <a:defRPr/>
            </a:lvl4pPr>
            <a:lvl5pPr indent="0" lvl="4" marL="1828800" rtl="0">
              <a:spcBef>
                <a:spcPts val="0"/>
              </a:spcBef>
              <a:buFont typeface="Calibri"/>
              <a:buNone/>
              <a:defRPr/>
            </a:lvl5pPr>
            <a:lvl6pPr indent="0" lvl="5" marL="2286000" rtl="0">
              <a:spcBef>
                <a:spcPts val="0"/>
              </a:spcBef>
              <a:buFont typeface="Calibri"/>
              <a:buNone/>
              <a:defRPr/>
            </a:lvl6pPr>
            <a:lvl7pPr indent="0" lvl="6" marL="2743200" rtl="0">
              <a:spcBef>
                <a:spcPts val="0"/>
              </a:spcBef>
              <a:buFont typeface="Calibri"/>
              <a:buNone/>
              <a:defRPr/>
            </a:lvl7pPr>
            <a:lvl8pPr indent="0" lvl="7" marL="3200400" rtl="0">
              <a:spcBef>
                <a:spcPts val="0"/>
              </a:spcBef>
              <a:buFont typeface="Calibri"/>
              <a:buNone/>
              <a:defRPr/>
            </a:lvl8pPr>
            <a:lvl9pPr indent="0" lvl="8" marL="3657600" rtl="0">
              <a:spcBef>
                <a:spcPts val="0"/>
              </a:spcBef>
              <a:buFont typeface="Calibri"/>
              <a:buNone/>
              <a:defRPr/>
            </a:lvl9pPr>
          </a:lstStyle>
          <a:p/>
        </p:txBody>
      </p:sp>
      <p:sp>
        <p:nvSpPr>
          <p:cNvPr id="43" name="Shape 43"/>
          <p:cNvSpPr txBox="1"/>
          <p:nvPr>
            <p:ph idx="4" type="body"/>
          </p:nvPr>
        </p:nvSpPr>
        <p:spPr>
          <a:xfrm>
            <a:off x="4645025" y="1631156"/>
            <a:ext cx="4041900" cy="29634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4" name="Shape 44"/>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45" name="Shape 45"/>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46" name="Shape 46"/>
          <p:cNvSpPr txBox="1"/>
          <p:nvPr>
            <p:ph idx="12" type="sldNum"/>
          </p:nvPr>
        </p:nvSpPr>
        <p:spPr>
          <a:xfrm>
            <a:off x="6553200" y="4767262"/>
            <a:ext cx="2133600" cy="273900"/>
          </a:xfrm>
          <a:prstGeom prst="rect">
            <a:avLst/>
          </a:prstGeom>
          <a:noFill/>
          <a:ln>
            <a:noFill/>
          </a:ln>
        </p:spPr>
        <p:txBody>
          <a:bodyPr anchorCtr="0" anchor="ctr"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7" name="Shape 47"/>
        <p:cNvGrpSpPr/>
        <p:nvPr/>
      </p:nvGrpSpPr>
      <p:grpSpPr>
        <a:xfrm>
          <a:off x="0" y="0"/>
          <a:ext cx="0" cy="0"/>
          <a:chOff x="0" y="0"/>
          <a:chExt cx="0" cy="0"/>
        </a:xfrm>
      </p:grpSpPr>
      <p:sp>
        <p:nvSpPr>
          <p:cNvPr id="48" name="Shape 48"/>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9" name="Shape 49"/>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50" name="Shape 50"/>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51" name="Shape 51"/>
          <p:cNvSpPr txBox="1"/>
          <p:nvPr>
            <p:ph idx="12" type="sldNum"/>
          </p:nvPr>
        </p:nvSpPr>
        <p:spPr>
          <a:xfrm>
            <a:off x="6553200" y="4767262"/>
            <a:ext cx="2133600" cy="273900"/>
          </a:xfrm>
          <a:prstGeom prst="rect">
            <a:avLst/>
          </a:prstGeom>
          <a:noFill/>
          <a:ln>
            <a:noFill/>
          </a:ln>
        </p:spPr>
        <p:txBody>
          <a:bodyPr anchorCtr="0" anchor="ctr"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2" name="Shape 52"/>
        <p:cNvGrpSpPr/>
        <p:nvPr/>
      </p:nvGrpSpPr>
      <p:grpSpPr>
        <a:xfrm>
          <a:off x="0" y="0"/>
          <a:ext cx="0" cy="0"/>
          <a:chOff x="0" y="0"/>
          <a:chExt cx="0" cy="0"/>
        </a:xfrm>
      </p:grpSpPr>
      <p:sp>
        <p:nvSpPr>
          <p:cNvPr id="53" name="Shape 53"/>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54" name="Shape 54"/>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55" name="Shape 55"/>
          <p:cNvSpPr txBox="1"/>
          <p:nvPr>
            <p:ph idx="12" type="sldNum"/>
          </p:nvPr>
        </p:nvSpPr>
        <p:spPr>
          <a:xfrm>
            <a:off x="6553200" y="4767262"/>
            <a:ext cx="2133600" cy="273900"/>
          </a:xfrm>
          <a:prstGeom prst="rect">
            <a:avLst/>
          </a:prstGeom>
          <a:noFill/>
          <a:ln>
            <a:noFill/>
          </a:ln>
        </p:spPr>
        <p:txBody>
          <a:bodyPr anchorCtr="0" anchor="ctr"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56" name="Shape 56"/>
        <p:cNvGrpSpPr/>
        <p:nvPr/>
      </p:nvGrpSpPr>
      <p:grpSpPr>
        <a:xfrm>
          <a:off x="0" y="0"/>
          <a:ext cx="0" cy="0"/>
          <a:chOff x="0" y="0"/>
          <a:chExt cx="0" cy="0"/>
        </a:xfrm>
      </p:grpSpPr>
      <p:sp>
        <p:nvSpPr>
          <p:cNvPr id="57" name="Shape 57"/>
          <p:cNvSpPr txBox="1"/>
          <p:nvPr>
            <p:ph type="title"/>
          </p:nvPr>
        </p:nvSpPr>
        <p:spPr>
          <a:xfrm>
            <a:off x="457200" y="204787"/>
            <a:ext cx="3008400" cy="871500"/>
          </a:xfrm>
          <a:prstGeom prst="rect">
            <a:avLst/>
          </a:prstGeom>
          <a:noFill/>
          <a:ln>
            <a:noFill/>
          </a:ln>
        </p:spPr>
        <p:txBody>
          <a:bodyPr anchorCtr="0" anchor="b" bIns="91425" lIns="91425" rIns="91425" tIns="91425"/>
          <a:lstStyle>
            <a:lvl1pPr lvl="0" rtl="0" algn="l">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58" name="Shape 58"/>
          <p:cNvSpPr txBox="1"/>
          <p:nvPr>
            <p:ph idx="1" type="body"/>
          </p:nvPr>
        </p:nvSpPr>
        <p:spPr>
          <a:xfrm>
            <a:off x="3575050" y="204787"/>
            <a:ext cx="5111700" cy="4389900"/>
          </a:xfrm>
          <a:prstGeom prst="rect">
            <a:avLst/>
          </a:prstGeom>
          <a:noFill/>
          <a:ln>
            <a:noFill/>
          </a:ln>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59" name="Shape 59"/>
          <p:cNvSpPr txBox="1"/>
          <p:nvPr>
            <p:ph idx="2" type="body"/>
          </p:nvPr>
        </p:nvSpPr>
        <p:spPr>
          <a:xfrm>
            <a:off x="457200" y="1076325"/>
            <a:ext cx="3008400" cy="3518400"/>
          </a:xfrm>
          <a:prstGeom prst="rect">
            <a:avLst/>
          </a:prstGeom>
          <a:noFill/>
          <a:ln>
            <a:noFill/>
          </a:ln>
        </p:spPr>
        <p:txBody>
          <a:bodyPr anchorCtr="0" anchor="t" bIns="91425" lIns="91425" rIns="91425" tIns="91425"/>
          <a:lstStyle>
            <a:lvl1pPr indent="0" lvl="0" marL="0" rtl="0">
              <a:spcBef>
                <a:spcPts val="0"/>
              </a:spcBef>
              <a:buFont typeface="Calibri"/>
              <a:buNone/>
              <a:defRPr/>
            </a:lvl1pPr>
            <a:lvl2pPr indent="0" lvl="1" marL="457200" rtl="0">
              <a:spcBef>
                <a:spcPts val="0"/>
              </a:spcBef>
              <a:buFont typeface="Calibri"/>
              <a:buNone/>
              <a:defRPr/>
            </a:lvl2pPr>
            <a:lvl3pPr indent="0" lvl="2" marL="914400" rtl="0">
              <a:spcBef>
                <a:spcPts val="0"/>
              </a:spcBef>
              <a:buFont typeface="Calibri"/>
              <a:buNone/>
              <a:defRPr/>
            </a:lvl3pPr>
            <a:lvl4pPr indent="0" lvl="3" marL="1371600" rtl="0">
              <a:spcBef>
                <a:spcPts val="0"/>
              </a:spcBef>
              <a:buFont typeface="Calibri"/>
              <a:buNone/>
              <a:defRPr/>
            </a:lvl4pPr>
            <a:lvl5pPr indent="0" lvl="4" marL="1828800" rtl="0">
              <a:spcBef>
                <a:spcPts val="0"/>
              </a:spcBef>
              <a:buFont typeface="Calibri"/>
              <a:buNone/>
              <a:defRPr/>
            </a:lvl5pPr>
            <a:lvl6pPr indent="0" lvl="5" marL="2286000" rtl="0">
              <a:spcBef>
                <a:spcPts val="0"/>
              </a:spcBef>
              <a:buFont typeface="Calibri"/>
              <a:buNone/>
              <a:defRPr/>
            </a:lvl6pPr>
            <a:lvl7pPr indent="0" lvl="6" marL="2743200" rtl="0">
              <a:spcBef>
                <a:spcPts val="0"/>
              </a:spcBef>
              <a:buFont typeface="Calibri"/>
              <a:buNone/>
              <a:defRPr/>
            </a:lvl7pPr>
            <a:lvl8pPr indent="0" lvl="7" marL="3200400" rtl="0">
              <a:spcBef>
                <a:spcPts val="0"/>
              </a:spcBef>
              <a:buFont typeface="Calibri"/>
              <a:buNone/>
              <a:defRPr/>
            </a:lvl8pPr>
            <a:lvl9pPr indent="0" lvl="8" marL="3657600" rtl="0">
              <a:spcBef>
                <a:spcPts val="0"/>
              </a:spcBef>
              <a:buFont typeface="Calibri"/>
              <a:buNone/>
              <a:defRPr/>
            </a:lvl9pPr>
          </a:lstStyle>
          <a:p/>
        </p:txBody>
      </p:sp>
      <p:sp>
        <p:nvSpPr>
          <p:cNvPr id="60" name="Shape 60"/>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61" name="Shape 61"/>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62" name="Shape 62"/>
          <p:cNvSpPr txBox="1"/>
          <p:nvPr>
            <p:ph idx="12" type="sldNum"/>
          </p:nvPr>
        </p:nvSpPr>
        <p:spPr>
          <a:xfrm>
            <a:off x="6553200" y="4767262"/>
            <a:ext cx="2133600" cy="273900"/>
          </a:xfrm>
          <a:prstGeom prst="rect">
            <a:avLst/>
          </a:prstGeom>
          <a:noFill/>
          <a:ln>
            <a:noFill/>
          </a:ln>
        </p:spPr>
        <p:txBody>
          <a:bodyPr anchorCtr="0" anchor="ctr"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3" name="Shape 63"/>
        <p:cNvGrpSpPr/>
        <p:nvPr/>
      </p:nvGrpSpPr>
      <p:grpSpPr>
        <a:xfrm>
          <a:off x="0" y="0"/>
          <a:ext cx="0" cy="0"/>
          <a:chOff x="0" y="0"/>
          <a:chExt cx="0" cy="0"/>
        </a:xfrm>
      </p:grpSpPr>
      <p:sp>
        <p:nvSpPr>
          <p:cNvPr id="64" name="Shape 64"/>
          <p:cNvSpPr txBox="1"/>
          <p:nvPr>
            <p:ph type="title"/>
          </p:nvPr>
        </p:nvSpPr>
        <p:spPr>
          <a:xfrm>
            <a:off x="1792288" y="3600450"/>
            <a:ext cx="5486400" cy="425100"/>
          </a:xfrm>
          <a:prstGeom prst="rect">
            <a:avLst/>
          </a:prstGeom>
          <a:noFill/>
          <a:ln>
            <a:noFill/>
          </a:ln>
        </p:spPr>
        <p:txBody>
          <a:bodyPr anchorCtr="0" anchor="b" bIns="91425" lIns="91425" rIns="91425" tIns="91425"/>
          <a:lstStyle>
            <a:lvl1pPr lvl="0" rtl="0" algn="l">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5" name="Shape 65"/>
          <p:cNvSpPr/>
          <p:nvPr>
            <p:ph idx="2" type="pic"/>
          </p:nvPr>
        </p:nvSpPr>
        <p:spPr>
          <a:xfrm>
            <a:off x="1792288" y="459581"/>
            <a:ext cx="5486400" cy="3086100"/>
          </a:xfrm>
          <a:prstGeom prst="rect">
            <a:avLst/>
          </a:prstGeom>
          <a:noFill/>
          <a:ln>
            <a:noFill/>
          </a:ln>
        </p:spPr>
      </p:sp>
      <p:sp>
        <p:nvSpPr>
          <p:cNvPr id="66" name="Shape 66"/>
          <p:cNvSpPr txBox="1"/>
          <p:nvPr>
            <p:ph idx="1" type="body"/>
          </p:nvPr>
        </p:nvSpPr>
        <p:spPr>
          <a:xfrm>
            <a:off x="1792288" y="4025503"/>
            <a:ext cx="5486400" cy="603600"/>
          </a:xfrm>
          <a:prstGeom prst="rect">
            <a:avLst/>
          </a:prstGeom>
          <a:noFill/>
          <a:ln>
            <a:noFill/>
          </a:ln>
        </p:spPr>
        <p:txBody>
          <a:bodyPr anchorCtr="0" anchor="t" bIns="91425" lIns="91425" rIns="91425" tIns="91425"/>
          <a:lstStyle>
            <a:lvl1pPr indent="0" lvl="0" marL="0" rtl="0">
              <a:spcBef>
                <a:spcPts val="0"/>
              </a:spcBef>
              <a:buFont typeface="Calibri"/>
              <a:buNone/>
              <a:defRPr/>
            </a:lvl1pPr>
            <a:lvl2pPr indent="0" lvl="1" marL="457200" rtl="0">
              <a:spcBef>
                <a:spcPts val="0"/>
              </a:spcBef>
              <a:buFont typeface="Calibri"/>
              <a:buNone/>
              <a:defRPr/>
            </a:lvl2pPr>
            <a:lvl3pPr indent="0" lvl="2" marL="914400" rtl="0">
              <a:spcBef>
                <a:spcPts val="0"/>
              </a:spcBef>
              <a:buFont typeface="Calibri"/>
              <a:buNone/>
              <a:defRPr/>
            </a:lvl3pPr>
            <a:lvl4pPr indent="0" lvl="3" marL="1371600" rtl="0">
              <a:spcBef>
                <a:spcPts val="0"/>
              </a:spcBef>
              <a:buFont typeface="Calibri"/>
              <a:buNone/>
              <a:defRPr/>
            </a:lvl4pPr>
            <a:lvl5pPr indent="0" lvl="4" marL="1828800" rtl="0">
              <a:spcBef>
                <a:spcPts val="0"/>
              </a:spcBef>
              <a:buFont typeface="Calibri"/>
              <a:buNone/>
              <a:defRPr/>
            </a:lvl5pPr>
            <a:lvl6pPr indent="0" lvl="5" marL="2286000" rtl="0">
              <a:spcBef>
                <a:spcPts val="0"/>
              </a:spcBef>
              <a:buFont typeface="Calibri"/>
              <a:buNone/>
              <a:defRPr/>
            </a:lvl6pPr>
            <a:lvl7pPr indent="0" lvl="6" marL="2743200" rtl="0">
              <a:spcBef>
                <a:spcPts val="0"/>
              </a:spcBef>
              <a:buFont typeface="Calibri"/>
              <a:buNone/>
              <a:defRPr/>
            </a:lvl7pPr>
            <a:lvl8pPr indent="0" lvl="7" marL="3200400" rtl="0">
              <a:spcBef>
                <a:spcPts val="0"/>
              </a:spcBef>
              <a:buFont typeface="Calibri"/>
              <a:buNone/>
              <a:defRPr/>
            </a:lvl8pPr>
            <a:lvl9pPr indent="0" lvl="8" marL="3657600" rtl="0">
              <a:spcBef>
                <a:spcPts val="0"/>
              </a:spcBef>
              <a:buFont typeface="Calibri"/>
              <a:buNone/>
              <a:defRPr/>
            </a:lvl9pPr>
          </a:lstStyle>
          <a:p/>
        </p:txBody>
      </p:sp>
      <p:sp>
        <p:nvSpPr>
          <p:cNvPr id="67" name="Shape 67"/>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68" name="Shape 68"/>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69" name="Shape 69"/>
          <p:cNvSpPr txBox="1"/>
          <p:nvPr>
            <p:ph idx="12" type="sldNum"/>
          </p:nvPr>
        </p:nvSpPr>
        <p:spPr>
          <a:xfrm>
            <a:off x="6553200" y="4767262"/>
            <a:ext cx="2133600" cy="273900"/>
          </a:xfrm>
          <a:prstGeom prst="rect">
            <a:avLst/>
          </a:prstGeom>
          <a:noFill/>
          <a:ln>
            <a:noFill/>
          </a:ln>
        </p:spPr>
        <p:txBody>
          <a:bodyPr anchorCtr="0" anchor="ctr"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0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457200" y="205978"/>
            <a:ext cx="8229600" cy="8574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a:lvl1pPr>
            <a:lvl2pPr indent="0" lvl="1" marL="0" marR="0" rtl="0" algn="l">
              <a:spcBef>
                <a:spcPts val="0"/>
              </a:spcBef>
              <a:defRPr/>
            </a:lvl2pPr>
            <a:lvl3pPr indent="0" lvl="2" marL="0" marR="0" rtl="0" algn="l">
              <a:spcBef>
                <a:spcPts val="0"/>
              </a:spcBef>
              <a:defRPr/>
            </a:lvl3pPr>
            <a:lvl4pPr indent="0" lvl="3" marL="0" marR="0" rtl="0" algn="l">
              <a:spcBef>
                <a:spcPts val="0"/>
              </a:spcBef>
              <a:defRPr/>
            </a:lvl4pPr>
            <a:lvl5pPr indent="0" lvl="4" marL="0" marR="0" rtl="0" algn="l">
              <a:spcBef>
                <a:spcPts val="0"/>
              </a:spcBef>
              <a:defRPr/>
            </a:lvl5pPr>
            <a:lvl6pPr indent="0" lvl="5" marL="0" marR="0" rtl="0" algn="l">
              <a:spcBef>
                <a:spcPts val="0"/>
              </a:spcBef>
              <a:defRPr/>
            </a:lvl6pPr>
            <a:lvl7pPr indent="0" lvl="6" marL="0" marR="0" rtl="0" algn="l">
              <a:spcBef>
                <a:spcPts val="0"/>
              </a:spcBef>
              <a:defRPr/>
            </a:lvl7pPr>
            <a:lvl8pPr indent="0" lvl="7" marL="0" marR="0" rtl="0" algn="l">
              <a:spcBef>
                <a:spcPts val="0"/>
              </a:spcBef>
              <a:defRPr/>
            </a:lvl8pPr>
            <a:lvl9pPr indent="0" lvl="8" marL="0" marR="0" rtl="0" algn="l">
              <a:spcBef>
                <a:spcPts val="0"/>
              </a:spcBef>
              <a:defRPr/>
            </a:lvl9pPr>
          </a:lstStyle>
          <a:p/>
        </p:txBody>
      </p:sp>
      <p:sp>
        <p:nvSpPr>
          <p:cNvPr id="11" name="Shape 11"/>
          <p:cNvSpPr txBox="1"/>
          <p:nvPr>
            <p:ph idx="1" type="body"/>
          </p:nvPr>
        </p:nvSpPr>
        <p:spPr>
          <a:xfrm>
            <a:off x="457200" y="1200150"/>
            <a:ext cx="8229600" cy="3394500"/>
          </a:xfrm>
          <a:prstGeom prst="rect">
            <a:avLst/>
          </a:prstGeom>
          <a:noFill/>
          <a:ln>
            <a:noFill/>
          </a:ln>
        </p:spPr>
        <p:txBody>
          <a:bodyPr anchorCtr="0" anchor="t" bIns="91425" lIns="91425" rIns="91425" tIns="91425"/>
          <a:lstStyle>
            <a:lvl1pPr indent="-139700" lvl="0" marL="342900" marR="0" rtl="0" algn="l">
              <a:spcBef>
                <a:spcPts val="640"/>
              </a:spcBef>
              <a:buClr>
                <a:schemeClr val="dk1"/>
              </a:buClr>
              <a:buFont typeface="Arial"/>
              <a:buChar char="•"/>
              <a:defRPr/>
            </a:lvl1pPr>
            <a:lvl2pPr indent="-107950" lvl="1" marL="742950" marR="0" rtl="0" algn="l">
              <a:spcBef>
                <a:spcPts val="560"/>
              </a:spcBef>
              <a:buClr>
                <a:schemeClr val="dk1"/>
              </a:buClr>
              <a:buFont typeface="Arial"/>
              <a:buChar char="–"/>
              <a:defRPr/>
            </a:lvl2pPr>
            <a:lvl3pPr indent="-76200" lvl="2" marL="1143000" marR="0" rtl="0" algn="l">
              <a:spcBef>
                <a:spcPts val="480"/>
              </a:spcBef>
              <a:buClr>
                <a:schemeClr val="dk1"/>
              </a:buClr>
              <a:buFont typeface="Arial"/>
              <a:buChar char="•"/>
              <a:defRPr/>
            </a:lvl3pPr>
            <a:lvl4pPr indent="-101600" lvl="3" marL="1600200" marR="0" rtl="0" algn="l">
              <a:spcBef>
                <a:spcPts val="400"/>
              </a:spcBef>
              <a:buClr>
                <a:schemeClr val="dk1"/>
              </a:buClr>
              <a:buFont typeface="Arial"/>
              <a:buChar char="–"/>
              <a:defRPr/>
            </a:lvl4pPr>
            <a:lvl5pPr indent="-101600" lvl="4" marL="2057400" marR="0" rtl="0" algn="l">
              <a:spcBef>
                <a:spcPts val="400"/>
              </a:spcBef>
              <a:buClr>
                <a:schemeClr val="dk1"/>
              </a:buClr>
              <a:buFont typeface="Arial"/>
              <a:buChar char="»"/>
              <a:defRPr/>
            </a:lvl5pPr>
            <a:lvl6pPr indent="-101600" lvl="5" marL="2514600" marR="0" rtl="0" algn="l">
              <a:spcBef>
                <a:spcPts val="400"/>
              </a:spcBef>
              <a:buClr>
                <a:schemeClr val="dk1"/>
              </a:buClr>
              <a:buFont typeface="Arial"/>
              <a:buChar char="•"/>
              <a:defRPr/>
            </a:lvl6pPr>
            <a:lvl7pPr indent="-101600" lvl="6" marL="2971800" marR="0" rtl="0" algn="l">
              <a:spcBef>
                <a:spcPts val="400"/>
              </a:spcBef>
              <a:buClr>
                <a:schemeClr val="dk1"/>
              </a:buClr>
              <a:buFont typeface="Arial"/>
              <a:buChar char="•"/>
              <a:defRPr/>
            </a:lvl7pPr>
            <a:lvl8pPr indent="-101600" lvl="7" marL="3429000" marR="0" rtl="0" algn="l">
              <a:spcBef>
                <a:spcPts val="400"/>
              </a:spcBef>
              <a:buClr>
                <a:schemeClr val="dk1"/>
              </a:buClr>
              <a:buFont typeface="Arial"/>
              <a:buChar char="•"/>
              <a:defRPr/>
            </a:lvl8pPr>
            <a:lvl9pPr indent="-101600" lvl="8" marL="3886200" marR="0" rtl="0" algn="l">
              <a:spcBef>
                <a:spcPts val="400"/>
              </a:spcBef>
              <a:buClr>
                <a:schemeClr val="dk1"/>
              </a:buClr>
              <a:buFont typeface="Arial"/>
              <a:buChar char="•"/>
              <a:defRPr/>
            </a:lvl9pPr>
          </a:lstStyle>
          <a:p/>
        </p:txBody>
      </p:sp>
      <p:sp>
        <p:nvSpPr>
          <p:cNvPr id="12" name="Shape 12"/>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13" name="Shape 13"/>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a:lvl1pPr>
            <a:lvl2pPr indent="0" lvl="1" marL="457200" marR="0" rtl="0" algn="l">
              <a:spcBef>
                <a:spcPts val="0"/>
              </a:spcBef>
              <a:defRPr/>
            </a:lvl2pPr>
            <a:lvl3pPr indent="0" lvl="2" marL="914400" marR="0" rtl="0" algn="l">
              <a:spcBef>
                <a:spcPts val="0"/>
              </a:spcBef>
              <a:defRPr/>
            </a:lvl3pPr>
            <a:lvl4pPr indent="0" lvl="3" marL="1371600" marR="0" rtl="0" algn="l">
              <a:spcBef>
                <a:spcPts val="0"/>
              </a:spcBef>
              <a:defRPr/>
            </a:lvl4pPr>
            <a:lvl5pPr indent="0" lvl="4" marL="1828800" marR="0" rtl="0" algn="l">
              <a:spcBef>
                <a:spcPts val="0"/>
              </a:spcBef>
              <a:defRPr/>
            </a:lvl5pPr>
            <a:lvl6pPr indent="0" lvl="5" marL="2286000" marR="0" rtl="0" algn="l">
              <a:spcBef>
                <a:spcPts val="0"/>
              </a:spcBef>
              <a:defRPr/>
            </a:lvl6pPr>
            <a:lvl7pPr indent="0" lvl="6" marL="2743200" marR="0" rtl="0" algn="l">
              <a:spcBef>
                <a:spcPts val="0"/>
              </a:spcBef>
              <a:defRPr/>
            </a:lvl7pPr>
            <a:lvl8pPr indent="0" lvl="7" marL="3200400" marR="0" rtl="0" algn="l">
              <a:spcBef>
                <a:spcPts val="0"/>
              </a:spcBef>
              <a:defRPr/>
            </a:lvl8pPr>
            <a:lvl9pPr indent="0" lvl="8" marL="3657600" marR="0" rtl="0" algn="l">
              <a:spcBef>
                <a:spcPts val="0"/>
              </a:spcBef>
              <a:defRPr/>
            </a:lvl9pPr>
          </a:lstStyle>
          <a:p/>
        </p:txBody>
      </p:sp>
      <p:sp>
        <p:nvSpPr>
          <p:cNvPr id="14" name="Shape 14"/>
          <p:cNvSpPr txBox="1"/>
          <p:nvPr>
            <p:ph idx="12" type="sldNum"/>
          </p:nvPr>
        </p:nvSpPr>
        <p:spPr>
          <a:xfrm>
            <a:off x="6553200" y="4767262"/>
            <a:ext cx="2133600" cy="273900"/>
          </a:xfrm>
          <a:prstGeom prst="rect">
            <a:avLst/>
          </a:prstGeom>
          <a:noFill/>
          <a:ln>
            <a:noFill/>
          </a:ln>
        </p:spPr>
        <p:txBody>
          <a:bodyPr anchorCtr="0" anchor="ctr"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pic>
        <p:nvPicPr>
          <p:cNvPr id="15" name="Shape 15"/>
          <p:cNvPicPr preferRelativeResize="0"/>
          <p:nvPr/>
        </p:nvPicPr>
        <p:blipFill>
          <a:blip r:embed="rId1">
            <a:alphaModFix/>
          </a:blip>
          <a:stretch>
            <a:fillRect/>
          </a:stretch>
        </p:blipFill>
        <p:spPr>
          <a:xfrm>
            <a:off x="0" y="4818175"/>
            <a:ext cx="9144000" cy="3619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hyperlink" Target="mailto:rmccue@uvic.ca" TargetMode="External"/><Relationship Id="rId5" Type="http://schemas.openxmlformats.org/officeDocument/2006/relationships/hyperlink" Target="mailto:will.monroe@law.lsu.edu" TargetMode="External"/><Relationship Id="rId6" Type="http://schemas.openxmlformats.org/officeDocument/2006/relationships/image" Target="../media/image01.png"/><Relationship Id="rId7" Type="http://schemas.openxmlformats.org/officeDocument/2006/relationships/image" Target="../media/image0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5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6.jpg"/><Relationship Id="rId5"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omments" Target="../comments/comment4.xml"/><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39.jpg"/><Relationship Id="rId5" Type="http://schemas.openxmlformats.org/officeDocument/2006/relationships/image" Target="../media/image38.png"/><Relationship Id="rId6"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omments" Target="../comments/comment5.xml"/><Relationship Id="rId4" Type="http://schemas.openxmlformats.org/officeDocument/2006/relationships/image" Target="../media/image78.png"/><Relationship Id="rId5"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omments" Target="../comments/comment6.xml"/><Relationship Id="rId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04.png"/><Relationship Id="rId4" Type="http://schemas.openxmlformats.org/officeDocument/2006/relationships/image" Target="../media/image18.png"/><Relationship Id="rId5" Type="http://schemas.openxmlformats.org/officeDocument/2006/relationships/image" Target="../media/image06.png"/><Relationship Id="rId6" Type="http://schemas.openxmlformats.org/officeDocument/2006/relationships/image" Target="../media/image11.png"/><Relationship Id="rId7" Type="http://schemas.openxmlformats.org/officeDocument/2006/relationships/image" Target="../media/image07.png"/><Relationship Id="rId8"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2.jpg"/><Relationship Id="rId4" Type="http://schemas.openxmlformats.org/officeDocument/2006/relationships/image" Target="../media/image49.png"/><Relationship Id="rId5" Type="http://schemas.openxmlformats.org/officeDocument/2006/relationships/image" Target="../media/image77.jpg"/><Relationship Id="rId6" Type="http://schemas.openxmlformats.org/officeDocument/2006/relationships/image" Target="../media/image51.jpg"/><Relationship Id="rId7" Type="http://schemas.openxmlformats.org/officeDocument/2006/relationships/image" Target="../media/image54.png"/><Relationship Id="rId8"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6.pn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comments" Target="../comments/comment7.xml"/><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omments" Target="../comments/commen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6.jpg"/><Relationship Id="rId4" Type="http://schemas.openxmlformats.org/officeDocument/2006/relationships/image" Target="../media/image61.jpg"/><Relationship Id="rId5" Type="http://schemas.openxmlformats.org/officeDocument/2006/relationships/image" Target="../media/image5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0.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08.png"/><Relationship Id="rId4" Type="http://schemas.openxmlformats.org/officeDocument/2006/relationships/image" Target="../media/image0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9.png"/><Relationship Id="rId4" Type="http://schemas.openxmlformats.org/officeDocument/2006/relationships/image" Target="../media/image65.png"/><Relationship Id="rId5"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comments" Target="../comments/comment9.xml"/><Relationship Id="rId4" Type="http://schemas.openxmlformats.org/officeDocument/2006/relationships/image" Target="../media/image72.jpg"/><Relationship Id="rId5" Type="http://schemas.openxmlformats.org/officeDocument/2006/relationships/image" Target="../media/image73.png"/><Relationship Id="rId6" Type="http://schemas.openxmlformats.org/officeDocument/2006/relationships/image" Target="../media/image7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4.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hyperlink" Target="mailto:will.monroe@law.lsu.edu" TargetMode="External"/><Relationship Id="rId4" Type="http://schemas.openxmlformats.org/officeDocument/2006/relationships/hyperlink" Target="mailto:rmccue@uvic.c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omments" Target="../comments/comment2.xml"/><Relationship Id="rId4" Type="http://schemas.openxmlformats.org/officeDocument/2006/relationships/image" Target="../media/image0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omments" Target="../comments/commen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05.png"/><Relationship Id="rId4" Type="http://schemas.openxmlformats.org/officeDocument/2006/relationships/image" Target="../media/image09.png"/><Relationship Id="rId5" Type="http://schemas.openxmlformats.org/officeDocument/2006/relationships/image" Target="../media/image21.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79.png"/><Relationship Id="rId5" Type="http://schemas.openxmlformats.org/officeDocument/2006/relationships/image" Target="../media/image42.png"/><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3.jpg"/><Relationship Id="rId5" Type="http://schemas.openxmlformats.org/officeDocument/2006/relationships/image" Target="../media/image17.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 name="Shape 86"/>
        <p:cNvGrpSpPr/>
        <p:nvPr/>
      </p:nvGrpSpPr>
      <p:grpSpPr>
        <a:xfrm>
          <a:off x="0" y="0"/>
          <a:ext cx="0" cy="0"/>
          <a:chOff x="0" y="0"/>
          <a:chExt cx="0" cy="0"/>
        </a:xfrm>
      </p:grpSpPr>
      <p:sp>
        <p:nvSpPr>
          <p:cNvPr id="87" name="Shape 87"/>
          <p:cNvSpPr txBox="1"/>
          <p:nvPr>
            <p:ph type="ctrTitle"/>
          </p:nvPr>
        </p:nvSpPr>
        <p:spPr>
          <a:xfrm>
            <a:off x="266875" y="1307250"/>
            <a:ext cx="8688600" cy="18342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i="1" lang="en-CA" sz="4000">
                <a:solidFill>
                  <a:schemeClr val="dk1"/>
                </a:solidFill>
                <a:latin typeface="Calibri"/>
                <a:ea typeface="Calibri"/>
                <a:cs typeface="Calibri"/>
                <a:sym typeface="Calibri"/>
              </a:rPr>
              <a:t>12 Years of Student Technology Ownership Surveys: Trends &amp; Today’s Opportunities for Richer Learning Experiences</a:t>
            </a:r>
          </a:p>
        </p:txBody>
      </p:sp>
      <p:sp>
        <p:nvSpPr>
          <p:cNvPr id="88" name="Shape 88"/>
          <p:cNvSpPr txBox="1"/>
          <p:nvPr>
            <p:ph idx="1" type="subTitle"/>
          </p:nvPr>
        </p:nvSpPr>
        <p:spPr>
          <a:xfrm>
            <a:off x="0" y="4192500"/>
            <a:ext cx="9144000" cy="648000"/>
          </a:xfrm>
          <a:prstGeom prst="rect">
            <a:avLst/>
          </a:prstGeom>
          <a:noFill/>
          <a:ln>
            <a:noFill/>
          </a:ln>
        </p:spPr>
        <p:txBody>
          <a:bodyPr anchorCtr="0" anchor="t" bIns="45700" lIns="91425" rIns="91425" tIns="45700">
            <a:noAutofit/>
          </a:bodyPr>
          <a:lstStyle/>
          <a:p>
            <a:pPr indent="0" lvl="0" marL="0" marR="0" rtl="0" algn="ctr">
              <a:spcBef>
                <a:spcPts val="0"/>
              </a:spcBef>
              <a:buClr>
                <a:schemeClr val="dk1"/>
              </a:buClr>
              <a:buSzPct val="25000"/>
              <a:buFont typeface="Arial"/>
              <a:buNone/>
            </a:pPr>
            <a:r>
              <a:rPr i="1" lang="en-CA" sz="1800">
                <a:solidFill>
                  <a:schemeClr val="dk1"/>
                </a:solidFill>
                <a:latin typeface="Calibri"/>
                <a:ea typeface="Calibri"/>
                <a:cs typeface="Calibri"/>
                <a:sym typeface="Calibri"/>
              </a:rPr>
              <a:t>CALI Conference, June 2016, Atlanta, GA</a:t>
            </a:r>
          </a:p>
          <a:p>
            <a:pPr indent="0" lvl="0" marL="0" marR="0" rtl="0" algn="ctr">
              <a:spcBef>
                <a:spcPts val="0"/>
              </a:spcBef>
              <a:buClr>
                <a:schemeClr val="dk1"/>
              </a:buClr>
              <a:buSzPct val="25000"/>
              <a:buFont typeface="Arial"/>
              <a:buNone/>
            </a:pPr>
            <a:r>
              <a:rPr i="1" lang="en-CA" sz="1700">
                <a:solidFill>
                  <a:schemeClr val="dk1"/>
                </a:solidFill>
                <a:latin typeface="Calibri"/>
                <a:ea typeface="Calibri"/>
                <a:cs typeface="Calibri"/>
                <a:sym typeface="Calibri"/>
              </a:rPr>
              <a:t>Rich McCue: </a:t>
            </a:r>
            <a:r>
              <a:rPr i="1" lang="en-CA" sz="1700" u="sng">
                <a:solidFill>
                  <a:schemeClr val="hlink"/>
                </a:solidFill>
                <a:latin typeface="Calibri"/>
                <a:ea typeface="Calibri"/>
                <a:cs typeface="Calibri"/>
                <a:sym typeface="Calibri"/>
                <a:hlinkClick r:id="rId4"/>
              </a:rPr>
              <a:t>rmccue@uvic.ca</a:t>
            </a:r>
            <a:r>
              <a:rPr i="1" lang="en-CA" sz="1700">
                <a:solidFill>
                  <a:schemeClr val="dk1"/>
                </a:solidFill>
                <a:latin typeface="Calibri"/>
                <a:ea typeface="Calibri"/>
                <a:cs typeface="Calibri"/>
                <a:sym typeface="Calibri"/>
              </a:rPr>
              <a:t> - Will Monroe: </a:t>
            </a:r>
            <a:r>
              <a:rPr i="1" lang="en-CA" sz="1700" u="sng">
                <a:solidFill>
                  <a:schemeClr val="hlink"/>
                </a:solidFill>
                <a:latin typeface="Calibri"/>
                <a:ea typeface="Calibri"/>
                <a:cs typeface="Calibri"/>
                <a:sym typeface="Calibri"/>
                <a:hlinkClick r:id="rId5"/>
              </a:rPr>
              <a:t>will.monroe@law.lsu.edu</a:t>
            </a:r>
            <a:r>
              <a:rPr i="1" lang="en-CA" sz="1700">
                <a:solidFill>
                  <a:schemeClr val="dk1"/>
                </a:solidFill>
                <a:latin typeface="Calibri"/>
                <a:ea typeface="Calibri"/>
                <a:cs typeface="Calibri"/>
                <a:sym typeface="Calibri"/>
              </a:rPr>
              <a:t>  </a:t>
            </a:r>
          </a:p>
        </p:txBody>
      </p:sp>
      <p:pic>
        <p:nvPicPr>
          <p:cNvPr descr="www_uvic_ca_communicationsmarketing_assets_docs_UVic-Brand-Guidelines_pdf.png" id="89" name="Shape 89"/>
          <p:cNvPicPr preferRelativeResize="0"/>
          <p:nvPr/>
        </p:nvPicPr>
        <p:blipFill>
          <a:blip r:embed="rId6">
            <a:alphaModFix/>
          </a:blip>
          <a:stretch>
            <a:fillRect/>
          </a:stretch>
        </p:blipFill>
        <p:spPr>
          <a:xfrm>
            <a:off x="2338250" y="129400"/>
            <a:ext cx="1707356" cy="742950"/>
          </a:xfrm>
          <a:prstGeom prst="rect">
            <a:avLst/>
          </a:prstGeom>
          <a:noFill/>
          <a:ln>
            <a:noFill/>
          </a:ln>
        </p:spPr>
      </p:pic>
      <p:pic>
        <p:nvPicPr>
          <p:cNvPr id="90" name="Shape 90"/>
          <p:cNvPicPr preferRelativeResize="0"/>
          <p:nvPr/>
        </p:nvPicPr>
        <p:blipFill>
          <a:blip r:embed="rId7">
            <a:alphaModFix/>
          </a:blip>
          <a:stretch>
            <a:fillRect/>
          </a:stretch>
        </p:blipFill>
        <p:spPr>
          <a:xfrm>
            <a:off x="4504875" y="160059"/>
            <a:ext cx="2190975" cy="681625"/>
          </a:xfrm>
          <a:prstGeom prst="rect">
            <a:avLst/>
          </a:prstGeom>
          <a:noFill/>
          <a:ln>
            <a:noFill/>
          </a:ln>
        </p:spPr>
      </p:pic>
      <p:sp>
        <p:nvSpPr>
          <p:cNvPr id="91" name="Shape 91"/>
          <p:cNvSpPr txBox="1"/>
          <p:nvPr/>
        </p:nvSpPr>
        <p:spPr>
          <a:xfrm>
            <a:off x="15150" y="3623100"/>
            <a:ext cx="9144000" cy="493200"/>
          </a:xfrm>
          <a:prstGeom prst="rect">
            <a:avLst/>
          </a:prstGeom>
          <a:solidFill>
            <a:srgbClr val="666666"/>
          </a:solidFill>
          <a:ln>
            <a:noFill/>
          </a:ln>
        </p:spPr>
        <p:txBody>
          <a:bodyPr anchorCtr="0" anchor="t" bIns="91425" lIns="91425" rIns="91425" tIns="91425">
            <a:noAutofit/>
          </a:bodyPr>
          <a:lstStyle/>
          <a:p>
            <a:pPr lvl="0" algn="ctr">
              <a:spcBef>
                <a:spcPts val="0"/>
              </a:spcBef>
              <a:buNone/>
            </a:pPr>
            <a:r>
              <a:rPr lang="en-CA" sz="1800">
                <a:solidFill>
                  <a:srgbClr val="FFFFFF"/>
                </a:solidFill>
              </a:rPr>
              <a:t>Take the CALI Con 16 Technology Survey while you wait: </a:t>
            </a:r>
            <a:r>
              <a:rPr b="1" lang="en-CA" sz="1800">
                <a:solidFill>
                  <a:srgbClr val="FFFFFF"/>
                </a:solidFill>
              </a:rPr>
              <a:t>goo.gl/wY9sk1</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sp>
        <p:nvSpPr>
          <p:cNvPr id="179" name="Shape 179"/>
          <p:cNvSpPr txBox="1"/>
          <p:nvPr>
            <p:ph type="title"/>
          </p:nvPr>
        </p:nvSpPr>
        <p:spPr>
          <a:xfrm>
            <a:off x="200925" y="34537"/>
            <a:ext cx="87303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SmartPhone / Cell Phone Ownership</a:t>
            </a:r>
          </a:p>
        </p:txBody>
      </p:sp>
      <p:pic>
        <p:nvPicPr>
          <p:cNvPr id="180" name="Shape 180" title="Chart"/>
          <p:cNvPicPr preferRelativeResize="0"/>
          <p:nvPr/>
        </p:nvPicPr>
        <p:blipFill rotWithShape="1">
          <a:blip r:embed="rId3">
            <a:alphaModFix/>
          </a:blip>
          <a:srcRect b="6085" l="11235" r="2735" t="15488"/>
          <a:stretch/>
        </p:blipFill>
        <p:spPr>
          <a:xfrm>
            <a:off x="1124387" y="891950"/>
            <a:ext cx="6895225" cy="38870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 name="Shape 185"/>
        <p:cNvGrpSpPr/>
        <p:nvPr/>
      </p:nvGrpSpPr>
      <p:grpSpPr>
        <a:xfrm>
          <a:off x="0" y="0"/>
          <a:ext cx="0" cy="0"/>
          <a:chOff x="0" y="0"/>
          <a:chExt cx="0" cy="0"/>
        </a:xfrm>
      </p:grpSpPr>
      <p:sp>
        <p:nvSpPr>
          <p:cNvPr id="186" name="Shape 186"/>
          <p:cNvSpPr txBox="1"/>
          <p:nvPr>
            <p:ph type="title"/>
          </p:nvPr>
        </p:nvSpPr>
        <p:spPr>
          <a:xfrm>
            <a:off x="160725" y="91687"/>
            <a:ext cx="87198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SmartPhone Opportunities</a:t>
            </a:r>
          </a:p>
        </p:txBody>
      </p:sp>
      <p:grpSp>
        <p:nvGrpSpPr>
          <p:cNvPr id="187" name="Shape 187"/>
          <p:cNvGrpSpPr/>
          <p:nvPr/>
        </p:nvGrpSpPr>
        <p:grpSpPr>
          <a:xfrm>
            <a:off x="896550" y="832896"/>
            <a:ext cx="2326279" cy="3916903"/>
            <a:chOff x="3332662" y="872896"/>
            <a:chExt cx="2326279" cy="3916903"/>
          </a:xfrm>
        </p:grpSpPr>
        <p:pic>
          <p:nvPicPr>
            <p:cNvPr id="188" name="Shape 188"/>
            <p:cNvPicPr preferRelativeResize="0"/>
            <p:nvPr/>
          </p:nvPicPr>
          <p:blipFill>
            <a:blip r:embed="rId3">
              <a:alphaModFix/>
            </a:blip>
            <a:stretch>
              <a:fillRect/>
            </a:stretch>
          </p:blipFill>
          <p:spPr>
            <a:xfrm>
              <a:off x="3332662" y="872896"/>
              <a:ext cx="2326279" cy="857400"/>
            </a:xfrm>
            <a:prstGeom prst="rect">
              <a:avLst/>
            </a:prstGeom>
            <a:noFill/>
            <a:ln>
              <a:noFill/>
            </a:ln>
          </p:spPr>
        </p:pic>
        <p:pic>
          <p:nvPicPr>
            <p:cNvPr id="189" name="Shape 189"/>
            <p:cNvPicPr preferRelativeResize="0"/>
            <p:nvPr/>
          </p:nvPicPr>
          <p:blipFill>
            <a:blip r:embed="rId4">
              <a:alphaModFix/>
            </a:blip>
            <a:stretch>
              <a:fillRect/>
            </a:stretch>
          </p:blipFill>
          <p:spPr>
            <a:xfrm>
              <a:off x="3502125" y="1734300"/>
              <a:ext cx="2037000" cy="3055500"/>
            </a:xfrm>
            <a:prstGeom prst="rect">
              <a:avLst/>
            </a:prstGeom>
            <a:noFill/>
            <a:ln>
              <a:noFill/>
            </a:ln>
          </p:spPr>
        </p:pic>
      </p:grpSp>
      <p:grpSp>
        <p:nvGrpSpPr>
          <p:cNvPr id="190" name="Shape 190"/>
          <p:cNvGrpSpPr/>
          <p:nvPr/>
        </p:nvGrpSpPr>
        <p:grpSpPr>
          <a:xfrm>
            <a:off x="3799500" y="1105350"/>
            <a:ext cx="4784725" cy="3613550"/>
            <a:chOff x="4131250" y="1105350"/>
            <a:chExt cx="4784725" cy="3613550"/>
          </a:xfrm>
        </p:grpSpPr>
        <p:pic>
          <p:nvPicPr>
            <p:cNvPr id="191" name="Shape 191"/>
            <p:cNvPicPr preferRelativeResize="0"/>
            <p:nvPr/>
          </p:nvPicPr>
          <p:blipFill>
            <a:blip r:embed="rId5">
              <a:alphaModFix/>
            </a:blip>
            <a:stretch>
              <a:fillRect/>
            </a:stretch>
          </p:blipFill>
          <p:spPr>
            <a:xfrm>
              <a:off x="4131250" y="1105350"/>
              <a:ext cx="2857500" cy="1905000"/>
            </a:xfrm>
            <a:prstGeom prst="rect">
              <a:avLst/>
            </a:prstGeom>
            <a:noFill/>
            <a:ln>
              <a:noFill/>
            </a:ln>
          </p:spPr>
        </p:pic>
        <p:pic>
          <p:nvPicPr>
            <p:cNvPr id="192" name="Shape 192"/>
            <p:cNvPicPr preferRelativeResize="0"/>
            <p:nvPr/>
          </p:nvPicPr>
          <p:blipFill rotWithShape="1">
            <a:blip r:embed="rId6">
              <a:alphaModFix/>
            </a:blip>
            <a:srcRect b="0" l="36740" r="0" t="0"/>
            <a:stretch/>
          </p:blipFill>
          <p:spPr>
            <a:xfrm>
              <a:off x="6236750" y="2601225"/>
              <a:ext cx="2679225" cy="211767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7" name="Shape 197"/>
        <p:cNvGrpSpPr/>
        <p:nvPr/>
      </p:nvGrpSpPr>
      <p:grpSpPr>
        <a:xfrm>
          <a:off x="0" y="0"/>
          <a:ext cx="0" cy="0"/>
          <a:chOff x="0" y="0"/>
          <a:chExt cx="0" cy="0"/>
        </a:xfrm>
      </p:grpSpPr>
      <p:pic>
        <p:nvPicPr>
          <p:cNvPr id="198" name="Shape 198" title="Chart"/>
          <p:cNvPicPr preferRelativeResize="0"/>
          <p:nvPr/>
        </p:nvPicPr>
        <p:blipFill rotWithShape="1">
          <a:blip r:embed="rId3">
            <a:alphaModFix/>
          </a:blip>
          <a:srcRect b="15704" l="16756" r="17401" t="16983"/>
          <a:stretch/>
        </p:blipFill>
        <p:spPr>
          <a:xfrm>
            <a:off x="337500" y="751575"/>
            <a:ext cx="4435100" cy="3124525"/>
          </a:xfrm>
          <a:prstGeom prst="rect">
            <a:avLst/>
          </a:prstGeom>
          <a:noFill/>
          <a:ln>
            <a:noFill/>
          </a:ln>
        </p:spPr>
      </p:pic>
      <p:sp>
        <p:nvSpPr>
          <p:cNvPr id="199" name="Shape 199"/>
          <p:cNvSpPr txBox="1"/>
          <p:nvPr>
            <p:ph type="title"/>
          </p:nvPr>
        </p:nvSpPr>
        <p:spPr>
          <a:xfrm>
            <a:off x="457200" y="53578"/>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Laptop Ownership</a:t>
            </a:r>
          </a:p>
        </p:txBody>
      </p:sp>
      <p:pic>
        <p:nvPicPr>
          <p:cNvPr id="200" name="Shape 200"/>
          <p:cNvPicPr preferRelativeResize="0"/>
          <p:nvPr/>
        </p:nvPicPr>
        <p:blipFill>
          <a:blip r:embed="rId4">
            <a:alphaModFix/>
          </a:blip>
          <a:stretch>
            <a:fillRect/>
          </a:stretch>
        </p:blipFill>
        <p:spPr>
          <a:xfrm>
            <a:off x="394825" y="3538100"/>
            <a:ext cx="744170" cy="744169"/>
          </a:xfrm>
          <a:prstGeom prst="rect">
            <a:avLst/>
          </a:prstGeom>
          <a:noFill/>
          <a:ln>
            <a:noFill/>
          </a:ln>
        </p:spPr>
      </p:pic>
      <p:pic>
        <p:nvPicPr>
          <p:cNvPr id="201" name="Shape 201" title="Chart"/>
          <p:cNvPicPr preferRelativeResize="0"/>
          <p:nvPr/>
        </p:nvPicPr>
        <p:blipFill rotWithShape="1">
          <a:blip r:embed="rId5">
            <a:alphaModFix/>
          </a:blip>
          <a:srcRect b="16611" l="18176" r="17913" t="17572"/>
          <a:stretch/>
        </p:blipFill>
        <p:spPr>
          <a:xfrm>
            <a:off x="4681774" y="1635349"/>
            <a:ext cx="4343924" cy="3082799"/>
          </a:xfrm>
          <a:prstGeom prst="rect">
            <a:avLst/>
          </a:prstGeom>
          <a:noFill/>
          <a:ln>
            <a:noFill/>
          </a:ln>
        </p:spPr>
      </p:pic>
      <p:pic>
        <p:nvPicPr>
          <p:cNvPr id="202" name="Shape 202"/>
          <p:cNvPicPr preferRelativeResize="0"/>
          <p:nvPr/>
        </p:nvPicPr>
        <p:blipFill>
          <a:blip r:embed="rId6">
            <a:alphaModFix/>
          </a:blip>
          <a:stretch>
            <a:fillRect/>
          </a:stretch>
        </p:blipFill>
        <p:spPr>
          <a:xfrm>
            <a:off x="8007749" y="1071893"/>
            <a:ext cx="679051" cy="744168"/>
          </a:xfrm>
          <a:prstGeom prst="rect">
            <a:avLst/>
          </a:prstGeom>
          <a:noFill/>
          <a:ln>
            <a:noFill/>
          </a:ln>
        </p:spPr>
      </p:pic>
      <p:sp>
        <p:nvSpPr>
          <p:cNvPr id="203" name="Shape 203"/>
          <p:cNvSpPr txBox="1"/>
          <p:nvPr/>
        </p:nvSpPr>
        <p:spPr>
          <a:xfrm>
            <a:off x="1779100" y="3910900"/>
            <a:ext cx="1551900" cy="730800"/>
          </a:xfrm>
          <a:prstGeom prst="rect">
            <a:avLst/>
          </a:prstGeom>
          <a:noFill/>
          <a:ln>
            <a:noFill/>
          </a:ln>
        </p:spPr>
        <p:txBody>
          <a:bodyPr anchorCtr="0" anchor="t" bIns="91425" lIns="91425" rIns="91425" tIns="91425">
            <a:noAutofit/>
          </a:bodyPr>
          <a:lstStyle/>
          <a:p>
            <a:pPr lvl="0" rtl="0" algn="ctr">
              <a:spcBef>
                <a:spcPts val="0"/>
              </a:spcBef>
              <a:buNone/>
            </a:pPr>
            <a:r>
              <a:rPr b="1" lang="en-CA" sz="3600"/>
              <a:t>UVic</a:t>
            </a:r>
          </a:p>
        </p:txBody>
      </p:sp>
      <p:sp>
        <p:nvSpPr>
          <p:cNvPr id="204" name="Shape 204"/>
          <p:cNvSpPr txBox="1"/>
          <p:nvPr/>
        </p:nvSpPr>
        <p:spPr>
          <a:xfrm>
            <a:off x="6077787" y="910975"/>
            <a:ext cx="1551900" cy="730800"/>
          </a:xfrm>
          <a:prstGeom prst="rect">
            <a:avLst/>
          </a:prstGeom>
          <a:noFill/>
          <a:ln>
            <a:noFill/>
          </a:ln>
        </p:spPr>
        <p:txBody>
          <a:bodyPr anchorCtr="0" anchor="t" bIns="91425" lIns="91425" rIns="91425" tIns="91425">
            <a:noAutofit/>
          </a:bodyPr>
          <a:lstStyle/>
          <a:p>
            <a:pPr lvl="0" rtl="0" algn="ctr">
              <a:spcBef>
                <a:spcPts val="0"/>
              </a:spcBef>
              <a:buNone/>
            </a:pPr>
            <a:r>
              <a:rPr b="1" lang="en-CA" sz="3600"/>
              <a:t>LSU</a:t>
            </a:r>
          </a:p>
        </p:txBody>
      </p:sp>
      <p:cxnSp>
        <p:nvCxnSpPr>
          <p:cNvPr id="205" name="Shape 205"/>
          <p:cNvCxnSpPr/>
          <p:nvPr/>
        </p:nvCxnSpPr>
        <p:spPr>
          <a:xfrm flipH="1">
            <a:off x="779375" y="41750"/>
            <a:ext cx="918600" cy="911700"/>
          </a:xfrm>
          <a:prstGeom prst="straightConnector1">
            <a:avLst/>
          </a:prstGeom>
          <a:noFill/>
          <a:ln cap="flat" cmpd="sng" w="76200">
            <a:solidFill>
              <a:srgbClr val="FF0000"/>
            </a:solidFill>
            <a:prstDash val="solid"/>
            <a:round/>
            <a:headEnd len="lg" w="lg" type="none"/>
            <a:tailEnd len="lg" w="lg"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pic>
        <p:nvPicPr>
          <p:cNvPr id="211" name="Shape 211" title="Chart"/>
          <p:cNvPicPr preferRelativeResize="0"/>
          <p:nvPr/>
        </p:nvPicPr>
        <p:blipFill rotWithShape="1">
          <a:blip r:embed="rId3">
            <a:alphaModFix/>
          </a:blip>
          <a:srcRect b="14537" l="14896" r="25469" t="16563"/>
          <a:stretch/>
        </p:blipFill>
        <p:spPr>
          <a:xfrm>
            <a:off x="2268612" y="1134300"/>
            <a:ext cx="5024324" cy="3587124"/>
          </a:xfrm>
          <a:prstGeom prst="rect">
            <a:avLst/>
          </a:prstGeom>
          <a:noFill/>
          <a:ln>
            <a:noFill/>
          </a:ln>
        </p:spPr>
      </p:pic>
      <p:sp>
        <p:nvSpPr>
          <p:cNvPr id="212" name="Shape 212"/>
          <p:cNvSpPr txBox="1"/>
          <p:nvPr>
            <p:ph type="title"/>
          </p:nvPr>
        </p:nvSpPr>
        <p:spPr>
          <a:xfrm>
            <a:off x="457200" y="205978"/>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Laptop Ownership</a:t>
            </a:r>
          </a:p>
        </p:txBody>
      </p:sp>
      <p:pic>
        <p:nvPicPr>
          <p:cNvPr id="213" name="Shape 213"/>
          <p:cNvPicPr preferRelativeResize="0"/>
          <p:nvPr/>
        </p:nvPicPr>
        <p:blipFill>
          <a:blip r:embed="rId4">
            <a:alphaModFix/>
          </a:blip>
          <a:stretch>
            <a:fillRect/>
          </a:stretch>
        </p:blipFill>
        <p:spPr>
          <a:xfrm>
            <a:off x="457200" y="1810887"/>
            <a:ext cx="2405343" cy="13534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x="0" y="0"/>
          <a:ext cx="0" cy="0"/>
          <a:chOff x="0" y="0"/>
          <a:chExt cx="0" cy="0"/>
        </a:xfrm>
      </p:grpSpPr>
      <p:sp>
        <p:nvSpPr>
          <p:cNvPr id="219" name="Shape 219"/>
          <p:cNvSpPr txBox="1"/>
          <p:nvPr>
            <p:ph type="title"/>
          </p:nvPr>
        </p:nvSpPr>
        <p:spPr>
          <a:xfrm>
            <a:off x="0" y="-3550"/>
            <a:ext cx="91440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Students Bringing Laptops to Campus</a:t>
            </a:r>
          </a:p>
        </p:txBody>
      </p:sp>
      <p:pic>
        <p:nvPicPr>
          <p:cNvPr id="220" name="Shape 220" title="Chart"/>
          <p:cNvPicPr preferRelativeResize="0"/>
          <p:nvPr/>
        </p:nvPicPr>
        <p:blipFill rotWithShape="1">
          <a:blip r:embed="rId3">
            <a:alphaModFix/>
          </a:blip>
          <a:srcRect b="14879" l="16633" r="15223" t="15815"/>
          <a:stretch/>
        </p:blipFill>
        <p:spPr>
          <a:xfrm>
            <a:off x="61150" y="881350"/>
            <a:ext cx="4629149" cy="2641050"/>
          </a:xfrm>
          <a:prstGeom prst="rect">
            <a:avLst/>
          </a:prstGeom>
          <a:noFill/>
          <a:ln>
            <a:noFill/>
          </a:ln>
        </p:spPr>
      </p:pic>
      <p:pic>
        <p:nvPicPr>
          <p:cNvPr descr="tumi backpack (sando)" id="221" name="Shape 221"/>
          <p:cNvPicPr preferRelativeResize="0"/>
          <p:nvPr/>
        </p:nvPicPr>
        <p:blipFill>
          <a:blip r:embed="rId4">
            <a:alphaModFix/>
          </a:blip>
          <a:stretch>
            <a:fillRect/>
          </a:stretch>
        </p:blipFill>
        <p:spPr>
          <a:xfrm flipH="1">
            <a:off x="0" y="3233868"/>
            <a:ext cx="1573649" cy="1573649"/>
          </a:xfrm>
          <a:prstGeom prst="rect">
            <a:avLst/>
          </a:prstGeom>
          <a:noFill/>
          <a:ln>
            <a:noFill/>
          </a:ln>
        </p:spPr>
      </p:pic>
      <p:pic>
        <p:nvPicPr>
          <p:cNvPr id="222" name="Shape 222" title="Chart"/>
          <p:cNvPicPr preferRelativeResize="0"/>
          <p:nvPr/>
        </p:nvPicPr>
        <p:blipFill rotWithShape="1">
          <a:blip r:embed="rId5">
            <a:alphaModFix/>
          </a:blip>
          <a:srcRect b="16611" l="17385" r="16733" t="17546"/>
          <a:stretch/>
        </p:blipFill>
        <p:spPr>
          <a:xfrm>
            <a:off x="4561450" y="2240774"/>
            <a:ext cx="4518025" cy="2533024"/>
          </a:xfrm>
          <a:prstGeom prst="rect">
            <a:avLst/>
          </a:prstGeom>
          <a:noFill/>
          <a:ln>
            <a:noFill/>
          </a:ln>
        </p:spPr>
      </p:pic>
      <p:sp>
        <p:nvSpPr>
          <p:cNvPr id="223" name="Shape 223"/>
          <p:cNvSpPr txBox="1"/>
          <p:nvPr/>
        </p:nvSpPr>
        <p:spPr>
          <a:xfrm>
            <a:off x="1599775" y="3522400"/>
            <a:ext cx="1551900" cy="730800"/>
          </a:xfrm>
          <a:prstGeom prst="rect">
            <a:avLst/>
          </a:prstGeom>
          <a:noFill/>
          <a:ln>
            <a:noFill/>
          </a:ln>
        </p:spPr>
        <p:txBody>
          <a:bodyPr anchorCtr="0" anchor="t" bIns="91425" lIns="91425" rIns="91425" tIns="91425">
            <a:noAutofit/>
          </a:bodyPr>
          <a:lstStyle/>
          <a:p>
            <a:pPr lvl="0" rtl="0" algn="ctr">
              <a:spcBef>
                <a:spcPts val="0"/>
              </a:spcBef>
              <a:buNone/>
            </a:pPr>
            <a:r>
              <a:rPr b="1" lang="en-CA" sz="3600"/>
              <a:t>UVic</a:t>
            </a:r>
          </a:p>
        </p:txBody>
      </p:sp>
      <p:sp>
        <p:nvSpPr>
          <p:cNvPr id="224" name="Shape 224"/>
          <p:cNvSpPr txBox="1"/>
          <p:nvPr/>
        </p:nvSpPr>
        <p:spPr>
          <a:xfrm>
            <a:off x="6044512" y="1258112"/>
            <a:ext cx="1551900" cy="730800"/>
          </a:xfrm>
          <a:prstGeom prst="rect">
            <a:avLst/>
          </a:prstGeom>
          <a:noFill/>
          <a:ln>
            <a:noFill/>
          </a:ln>
        </p:spPr>
        <p:txBody>
          <a:bodyPr anchorCtr="0" anchor="t" bIns="91425" lIns="91425" rIns="91425" tIns="91425">
            <a:noAutofit/>
          </a:bodyPr>
          <a:lstStyle/>
          <a:p>
            <a:pPr lvl="0" rtl="0" algn="ctr">
              <a:spcBef>
                <a:spcPts val="0"/>
              </a:spcBef>
              <a:buNone/>
            </a:pPr>
            <a:r>
              <a:rPr b="1" lang="en-CA" sz="3600"/>
              <a:t>LSU</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9" name="Shape 229"/>
        <p:cNvGrpSpPr/>
        <p:nvPr/>
      </p:nvGrpSpPr>
      <p:grpSpPr>
        <a:xfrm>
          <a:off x="0" y="0"/>
          <a:ext cx="0" cy="0"/>
          <a:chOff x="0" y="0"/>
          <a:chExt cx="0" cy="0"/>
        </a:xfrm>
      </p:grpSpPr>
      <p:pic>
        <p:nvPicPr>
          <p:cNvPr id="230" name="Shape 230"/>
          <p:cNvPicPr preferRelativeResize="0"/>
          <p:nvPr/>
        </p:nvPicPr>
        <p:blipFill>
          <a:blip r:embed="rId4">
            <a:alphaModFix/>
          </a:blip>
          <a:stretch>
            <a:fillRect/>
          </a:stretch>
        </p:blipFill>
        <p:spPr>
          <a:xfrm>
            <a:off x="941100" y="0"/>
            <a:ext cx="7261801" cy="4841201"/>
          </a:xfrm>
          <a:prstGeom prst="rect">
            <a:avLst/>
          </a:prstGeom>
          <a:noFill/>
          <a:ln>
            <a:noFill/>
          </a:ln>
        </p:spPr>
      </p:pic>
      <p:sp>
        <p:nvSpPr>
          <p:cNvPr id="231" name="Shape 231"/>
          <p:cNvSpPr txBox="1"/>
          <p:nvPr>
            <p:ph type="title"/>
          </p:nvPr>
        </p:nvSpPr>
        <p:spPr>
          <a:xfrm>
            <a:off x="0" y="4068425"/>
            <a:ext cx="91440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rgbClr val="FFFFFF"/>
                </a:solidFill>
                <a:latin typeface="Calibri"/>
                <a:ea typeface="Calibri"/>
                <a:cs typeface="Calibri"/>
                <a:sym typeface="Calibri"/>
              </a:rPr>
              <a:t>Proliferation of Devices...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 name="Shape 236"/>
        <p:cNvGrpSpPr/>
        <p:nvPr/>
      </p:nvGrpSpPr>
      <p:grpSpPr>
        <a:xfrm>
          <a:off x="0" y="0"/>
          <a:ext cx="0" cy="0"/>
          <a:chOff x="0" y="0"/>
          <a:chExt cx="0" cy="0"/>
        </a:xfrm>
      </p:grpSpPr>
      <p:pic>
        <p:nvPicPr>
          <p:cNvPr id="237" name="Shape 237" title="Chart"/>
          <p:cNvPicPr preferRelativeResize="0"/>
          <p:nvPr/>
        </p:nvPicPr>
        <p:blipFill rotWithShape="1">
          <a:blip r:embed="rId3">
            <a:alphaModFix/>
          </a:blip>
          <a:srcRect b="7613" l="0" r="14515" t="15717"/>
          <a:stretch/>
        </p:blipFill>
        <p:spPr>
          <a:xfrm>
            <a:off x="1597175" y="1412650"/>
            <a:ext cx="5949649" cy="3299599"/>
          </a:xfrm>
          <a:prstGeom prst="rect">
            <a:avLst/>
          </a:prstGeom>
          <a:noFill/>
          <a:ln>
            <a:noFill/>
          </a:ln>
        </p:spPr>
      </p:pic>
      <p:sp>
        <p:nvSpPr>
          <p:cNvPr id="238" name="Shape 238"/>
          <p:cNvSpPr txBox="1"/>
          <p:nvPr>
            <p:ph type="title"/>
          </p:nvPr>
        </p:nvSpPr>
        <p:spPr>
          <a:xfrm>
            <a:off x="457200" y="205978"/>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Real-Time Audio &amp; Video Collaboration</a:t>
            </a:r>
          </a:p>
        </p:txBody>
      </p:sp>
      <p:pic>
        <p:nvPicPr>
          <p:cNvPr id="239" name="Shape 239"/>
          <p:cNvPicPr preferRelativeResize="0"/>
          <p:nvPr/>
        </p:nvPicPr>
        <p:blipFill>
          <a:blip r:embed="rId4">
            <a:alphaModFix/>
          </a:blip>
          <a:stretch>
            <a:fillRect/>
          </a:stretch>
        </p:blipFill>
        <p:spPr>
          <a:xfrm>
            <a:off x="6092849" y="2934778"/>
            <a:ext cx="2115611" cy="935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pic>
        <p:nvPicPr>
          <p:cNvPr id="245" name="Shape 245" title="Chart"/>
          <p:cNvPicPr preferRelativeResize="0"/>
          <p:nvPr/>
        </p:nvPicPr>
        <p:blipFill rotWithShape="1">
          <a:blip r:embed="rId3">
            <a:alphaModFix/>
          </a:blip>
          <a:srcRect b="8880" l="12924" r="8267" t="16431"/>
          <a:stretch/>
        </p:blipFill>
        <p:spPr>
          <a:xfrm>
            <a:off x="231487" y="1029925"/>
            <a:ext cx="6402899" cy="3750849"/>
          </a:xfrm>
          <a:prstGeom prst="rect">
            <a:avLst/>
          </a:prstGeom>
          <a:noFill/>
          <a:ln>
            <a:noFill/>
          </a:ln>
        </p:spPr>
      </p:pic>
      <p:sp>
        <p:nvSpPr>
          <p:cNvPr id="246" name="Shape 246"/>
          <p:cNvSpPr txBox="1"/>
          <p:nvPr>
            <p:ph type="title"/>
          </p:nvPr>
        </p:nvSpPr>
        <p:spPr>
          <a:xfrm>
            <a:off x="457200" y="205978"/>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Collaborative Document Editing</a:t>
            </a:r>
          </a:p>
        </p:txBody>
      </p:sp>
      <p:pic>
        <p:nvPicPr>
          <p:cNvPr descr="File:Google Drive Logo" id="247" name="Shape 247"/>
          <p:cNvPicPr preferRelativeResize="0"/>
          <p:nvPr/>
        </p:nvPicPr>
        <p:blipFill>
          <a:blip r:embed="rId4">
            <a:alphaModFix/>
          </a:blip>
          <a:stretch>
            <a:fillRect/>
          </a:stretch>
        </p:blipFill>
        <p:spPr>
          <a:xfrm>
            <a:off x="2777400" y="1204697"/>
            <a:ext cx="1162218" cy="923774"/>
          </a:xfrm>
          <a:prstGeom prst="rect">
            <a:avLst/>
          </a:prstGeom>
          <a:noFill/>
          <a:ln>
            <a:noFill/>
          </a:ln>
        </p:spPr>
      </p:pic>
      <p:pic>
        <p:nvPicPr>
          <p:cNvPr descr="File:Opened box.png" id="248" name="Shape 248"/>
          <p:cNvPicPr preferRelativeResize="0"/>
          <p:nvPr/>
        </p:nvPicPr>
        <p:blipFill>
          <a:blip r:embed="rId5">
            <a:alphaModFix/>
          </a:blip>
          <a:stretch>
            <a:fillRect/>
          </a:stretch>
        </p:blipFill>
        <p:spPr>
          <a:xfrm>
            <a:off x="4210425" y="2285696"/>
            <a:ext cx="1068769" cy="960806"/>
          </a:xfrm>
          <a:prstGeom prst="rect">
            <a:avLst/>
          </a:prstGeom>
          <a:noFill/>
          <a:ln>
            <a:noFill/>
          </a:ln>
        </p:spPr>
      </p:pic>
      <p:grpSp>
        <p:nvGrpSpPr>
          <p:cNvPr id="249" name="Shape 249"/>
          <p:cNvGrpSpPr/>
          <p:nvPr/>
        </p:nvGrpSpPr>
        <p:grpSpPr>
          <a:xfrm>
            <a:off x="6030700" y="1571362"/>
            <a:ext cx="3063325" cy="2900687"/>
            <a:chOff x="5878300" y="1266562"/>
            <a:chExt cx="3063325" cy="2900687"/>
          </a:xfrm>
        </p:grpSpPr>
        <p:sp>
          <p:nvSpPr>
            <p:cNvPr id="250" name="Shape 250"/>
            <p:cNvSpPr txBox="1"/>
            <p:nvPr/>
          </p:nvSpPr>
          <p:spPr>
            <a:xfrm>
              <a:off x="6778075" y="1266562"/>
              <a:ext cx="1551900" cy="730800"/>
            </a:xfrm>
            <a:prstGeom prst="rect">
              <a:avLst/>
            </a:prstGeom>
            <a:noFill/>
            <a:ln>
              <a:noFill/>
            </a:ln>
          </p:spPr>
          <p:txBody>
            <a:bodyPr anchorCtr="0" anchor="t" bIns="91425" lIns="91425" rIns="91425" tIns="91425">
              <a:noAutofit/>
            </a:bodyPr>
            <a:lstStyle/>
            <a:p>
              <a:pPr lvl="0" rtl="0" algn="ctr">
                <a:spcBef>
                  <a:spcPts val="0"/>
                </a:spcBef>
                <a:buNone/>
              </a:pPr>
              <a:r>
                <a:rPr b="1" lang="en-CA" sz="3600"/>
                <a:t>LSU</a:t>
              </a:r>
            </a:p>
          </p:txBody>
        </p:sp>
        <p:pic>
          <p:nvPicPr>
            <p:cNvPr id="251" name="Shape 251" title="Chart"/>
            <p:cNvPicPr preferRelativeResize="0"/>
            <p:nvPr/>
          </p:nvPicPr>
          <p:blipFill rotWithShape="1">
            <a:blip r:embed="rId6">
              <a:alphaModFix/>
            </a:blip>
            <a:srcRect b="9977" l="11177" r="17352" t="13093"/>
            <a:stretch/>
          </p:blipFill>
          <p:spPr>
            <a:xfrm>
              <a:off x="5878300" y="2128474"/>
              <a:ext cx="3063325" cy="2038774"/>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sp>
        <p:nvSpPr>
          <p:cNvPr id="257" name="Shape 257"/>
          <p:cNvSpPr txBox="1"/>
          <p:nvPr>
            <p:ph type="title"/>
          </p:nvPr>
        </p:nvSpPr>
        <p:spPr>
          <a:xfrm>
            <a:off x="457200" y="34528"/>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Tablet &amp; EBook Reader Ownership</a:t>
            </a:r>
          </a:p>
        </p:txBody>
      </p:sp>
      <p:pic>
        <p:nvPicPr>
          <p:cNvPr descr="IPadminiWhite.png" id="258" name="Shape 258"/>
          <p:cNvPicPr preferRelativeResize="0"/>
          <p:nvPr/>
        </p:nvPicPr>
        <p:blipFill>
          <a:blip r:embed="rId4">
            <a:alphaModFix/>
          </a:blip>
          <a:stretch>
            <a:fillRect/>
          </a:stretch>
        </p:blipFill>
        <p:spPr>
          <a:xfrm>
            <a:off x="303375" y="974381"/>
            <a:ext cx="1215563" cy="1802328"/>
          </a:xfrm>
          <a:prstGeom prst="rect">
            <a:avLst/>
          </a:prstGeom>
          <a:noFill/>
          <a:ln>
            <a:noFill/>
          </a:ln>
        </p:spPr>
      </p:pic>
      <p:pic>
        <p:nvPicPr>
          <p:cNvPr id="259" name="Shape 259" title="Chart"/>
          <p:cNvPicPr preferRelativeResize="0"/>
          <p:nvPr/>
        </p:nvPicPr>
        <p:blipFill rotWithShape="1">
          <a:blip r:embed="rId5">
            <a:alphaModFix/>
          </a:blip>
          <a:srcRect b="11365" l="0" r="0" t="17687"/>
          <a:stretch/>
        </p:blipFill>
        <p:spPr>
          <a:xfrm>
            <a:off x="1764179" y="974375"/>
            <a:ext cx="7227425" cy="3774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4" name="Shape 264"/>
        <p:cNvGrpSpPr/>
        <p:nvPr/>
      </p:nvGrpSpPr>
      <p:grpSpPr>
        <a:xfrm>
          <a:off x="0" y="0"/>
          <a:ext cx="0" cy="0"/>
          <a:chOff x="0" y="0"/>
          <a:chExt cx="0" cy="0"/>
        </a:xfrm>
      </p:grpSpPr>
      <p:pic>
        <p:nvPicPr>
          <p:cNvPr id="265" name="Shape 265"/>
          <p:cNvPicPr preferRelativeResize="0"/>
          <p:nvPr/>
        </p:nvPicPr>
        <p:blipFill rotWithShape="1">
          <a:blip r:embed="rId4">
            <a:alphaModFix/>
          </a:blip>
          <a:srcRect b="4706" l="0" r="0" t="4077"/>
          <a:stretch/>
        </p:blipFill>
        <p:spPr>
          <a:xfrm>
            <a:off x="4488635" y="735800"/>
            <a:ext cx="4421264" cy="4032825"/>
          </a:xfrm>
          <a:prstGeom prst="rect">
            <a:avLst/>
          </a:prstGeom>
          <a:noFill/>
          <a:ln>
            <a:noFill/>
          </a:ln>
        </p:spPr>
      </p:pic>
      <p:sp>
        <p:nvSpPr>
          <p:cNvPr id="266" name="Shape 266"/>
          <p:cNvSpPr txBox="1"/>
          <p:nvPr>
            <p:ph type="title"/>
          </p:nvPr>
        </p:nvSpPr>
        <p:spPr>
          <a:xfrm>
            <a:off x="457200" y="34528"/>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EBooks for Pleasure or Research?</a:t>
            </a:r>
          </a:p>
        </p:txBody>
      </p:sp>
      <p:pic>
        <p:nvPicPr>
          <p:cNvPr id="267" name="Shape 267" title="Chart"/>
          <p:cNvPicPr preferRelativeResize="0"/>
          <p:nvPr/>
        </p:nvPicPr>
        <p:blipFill rotWithShape="1">
          <a:blip r:embed="rId5">
            <a:alphaModFix/>
          </a:blip>
          <a:srcRect b="15772" l="16948" r="31816" t="7475"/>
          <a:stretch/>
        </p:blipFill>
        <p:spPr>
          <a:xfrm>
            <a:off x="261125" y="735800"/>
            <a:ext cx="3989800" cy="3695774"/>
          </a:xfrm>
          <a:prstGeom prst="rect">
            <a:avLst/>
          </a:prstGeom>
          <a:noFill/>
          <a:ln>
            <a:noFill/>
          </a:ln>
        </p:spPr>
      </p:pic>
      <p:pic>
        <p:nvPicPr>
          <p:cNvPr id="268" name="Shape 268" title="Chart"/>
          <p:cNvPicPr preferRelativeResize="0"/>
          <p:nvPr/>
        </p:nvPicPr>
        <p:blipFill rotWithShape="1">
          <a:blip r:embed="rId6">
            <a:alphaModFix/>
          </a:blip>
          <a:srcRect b="14892" l="17760" r="21831" t="4260"/>
          <a:stretch/>
        </p:blipFill>
        <p:spPr>
          <a:xfrm>
            <a:off x="4345975" y="812000"/>
            <a:ext cx="4696261" cy="38865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 name="Shape 95"/>
        <p:cNvGrpSpPr/>
        <p:nvPr/>
      </p:nvGrpSpPr>
      <p:grpSpPr>
        <a:xfrm>
          <a:off x="0" y="0"/>
          <a:ext cx="0" cy="0"/>
          <a:chOff x="0" y="0"/>
          <a:chExt cx="0" cy="0"/>
        </a:xfrm>
      </p:grpSpPr>
      <p:sp>
        <p:nvSpPr>
          <p:cNvPr id="96" name="Shape 96"/>
          <p:cNvSpPr txBox="1"/>
          <p:nvPr>
            <p:ph type="title"/>
          </p:nvPr>
        </p:nvSpPr>
        <p:spPr>
          <a:xfrm>
            <a:off x="457200" y="-9"/>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Current Research Purpose:</a:t>
            </a:r>
          </a:p>
        </p:txBody>
      </p:sp>
      <p:pic>
        <p:nvPicPr>
          <p:cNvPr descr="Student, School, Suit, Blue," id="97" name="Shape 97"/>
          <p:cNvPicPr preferRelativeResize="0"/>
          <p:nvPr/>
        </p:nvPicPr>
        <p:blipFill>
          <a:blip r:embed="rId3">
            <a:alphaModFix/>
          </a:blip>
          <a:stretch>
            <a:fillRect/>
          </a:stretch>
        </p:blipFill>
        <p:spPr>
          <a:xfrm>
            <a:off x="3558275" y="911675"/>
            <a:ext cx="2027437" cy="4054856"/>
          </a:xfrm>
          <a:prstGeom prst="rect">
            <a:avLst/>
          </a:prstGeom>
          <a:noFill/>
          <a:ln>
            <a:noFill/>
          </a:ln>
        </p:spPr>
      </p:pic>
      <p:sp>
        <p:nvSpPr>
          <p:cNvPr id="98" name="Shape 98"/>
          <p:cNvSpPr txBox="1"/>
          <p:nvPr/>
        </p:nvSpPr>
        <p:spPr>
          <a:xfrm>
            <a:off x="205200" y="3145687"/>
            <a:ext cx="3000000" cy="1461900"/>
          </a:xfrm>
          <a:prstGeom prst="rect">
            <a:avLst/>
          </a:prstGeom>
          <a:noFill/>
          <a:ln>
            <a:noFill/>
          </a:ln>
        </p:spPr>
        <p:txBody>
          <a:bodyPr anchorCtr="0" anchor="ctr" bIns="91425" lIns="91425" rIns="91425" tIns="91425">
            <a:noAutofit/>
          </a:bodyPr>
          <a:lstStyle/>
          <a:p>
            <a:pPr lvl="0" rtl="0">
              <a:spcBef>
                <a:spcPts val="0"/>
              </a:spcBef>
              <a:buNone/>
            </a:pPr>
            <a:r>
              <a:rPr lang="en-CA" sz="2200">
                <a:solidFill>
                  <a:schemeClr val="dk1"/>
                </a:solidFill>
              </a:rPr>
              <a:t>2. Facilitate the educational use of personal technology by students.</a:t>
            </a:r>
          </a:p>
        </p:txBody>
      </p:sp>
      <p:pic>
        <p:nvPicPr>
          <p:cNvPr descr="Original" id="99" name="Shape 99"/>
          <p:cNvPicPr preferRelativeResize="0"/>
          <p:nvPr/>
        </p:nvPicPr>
        <p:blipFill>
          <a:blip r:embed="rId4">
            <a:alphaModFix/>
          </a:blip>
          <a:stretch>
            <a:fillRect/>
          </a:stretch>
        </p:blipFill>
        <p:spPr>
          <a:xfrm>
            <a:off x="5420350" y="1083573"/>
            <a:ext cx="908051" cy="582429"/>
          </a:xfrm>
          <a:prstGeom prst="rect">
            <a:avLst/>
          </a:prstGeom>
          <a:noFill/>
          <a:ln>
            <a:noFill/>
          </a:ln>
        </p:spPr>
      </p:pic>
      <p:pic>
        <p:nvPicPr>
          <p:cNvPr descr="免费矢量图: 笔记本电脑," id="100" name="Shape 100"/>
          <p:cNvPicPr preferRelativeResize="0"/>
          <p:nvPr/>
        </p:nvPicPr>
        <p:blipFill>
          <a:blip r:embed="rId5">
            <a:alphaModFix/>
          </a:blip>
          <a:stretch>
            <a:fillRect/>
          </a:stretch>
        </p:blipFill>
        <p:spPr>
          <a:xfrm>
            <a:off x="5110375" y="3426650"/>
            <a:ext cx="1092124" cy="1030700"/>
          </a:xfrm>
          <a:prstGeom prst="rect">
            <a:avLst/>
          </a:prstGeom>
          <a:noFill/>
          <a:ln>
            <a:noFill/>
          </a:ln>
        </p:spPr>
      </p:pic>
      <p:pic>
        <p:nvPicPr>
          <p:cNvPr descr="Nexus 10.png" id="101" name="Shape 101"/>
          <p:cNvPicPr preferRelativeResize="0"/>
          <p:nvPr/>
        </p:nvPicPr>
        <p:blipFill>
          <a:blip r:embed="rId6">
            <a:alphaModFix/>
          </a:blip>
          <a:stretch>
            <a:fillRect/>
          </a:stretch>
        </p:blipFill>
        <p:spPr>
          <a:xfrm>
            <a:off x="3205201" y="3879176"/>
            <a:ext cx="908050" cy="670494"/>
          </a:xfrm>
          <a:prstGeom prst="rect">
            <a:avLst/>
          </a:prstGeom>
          <a:noFill/>
          <a:ln>
            <a:noFill/>
          </a:ln>
        </p:spPr>
      </p:pic>
      <p:pic>
        <p:nvPicPr>
          <p:cNvPr descr="Vector Gratis: Móviles" id="102" name="Shape 102"/>
          <p:cNvPicPr preferRelativeResize="0"/>
          <p:nvPr/>
        </p:nvPicPr>
        <p:blipFill>
          <a:blip r:embed="rId7">
            <a:alphaModFix/>
          </a:blip>
          <a:stretch>
            <a:fillRect/>
          </a:stretch>
        </p:blipFill>
        <p:spPr>
          <a:xfrm>
            <a:off x="3081438" y="1001333"/>
            <a:ext cx="908060" cy="649850"/>
          </a:xfrm>
          <a:prstGeom prst="rect">
            <a:avLst/>
          </a:prstGeom>
          <a:noFill/>
          <a:ln>
            <a:noFill/>
          </a:ln>
        </p:spPr>
      </p:pic>
      <p:sp>
        <p:nvSpPr>
          <p:cNvPr id="103" name="Shape 103"/>
          <p:cNvSpPr txBox="1"/>
          <p:nvPr/>
        </p:nvSpPr>
        <p:spPr>
          <a:xfrm>
            <a:off x="6253625" y="1665993"/>
            <a:ext cx="2895600" cy="1621200"/>
          </a:xfrm>
          <a:prstGeom prst="rect">
            <a:avLst/>
          </a:prstGeom>
          <a:noFill/>
          <a:ln>
            <a:noFill/>
          </a:ln>
        </p:spPr>
        <p:txBody>
          <a:bodyPr anchorCtr="0" anchor="ctr" bIns="91425" lIns="91425" rIns="91425" tIns="91425">
            <a:noAutofit/>
          </a:bodyPr>
          <a:lstStyle/>
          <a:p>
            <a:pPr lvl="0" rtl="0">
              <a:spcBef>
                <a:spcPts val="0"/>
              </a:spcBef>
              <a:buNone/>
            </a:pPr>
            <a:r>
              <a:rPr lang="en-CA" sz="2200">
                <a:solidFill>
                  <a:schemeClr val="dk1"/>
                </a:solidFill>
              </a:rPr>
              <a:t>3. Look for ways to provide equitable access to technology for Students.</a:t>
            </a:r>
          </a:p>
        </p:txBody>
      </p:sp>
      <p:pic>
        <p:nvPicPr>
          <p:cNvPr descr="Other resolutions: 320 × 163" id="104" name="Shape 104"/>
          <p:cNvPicPr preferRelativeResize="0"/>
          <p:nvPr/>
        </p:nvPicPr>
        <p:blipFill>
          <a:blip r:embed="rId8">
            <a:alphaModFix/>
          </a:blip>
          <a:stretch>
            <a:fillRect/>
          </a:stretch>
        </p:blipFill>
        <p:spPr>
          <a:xfrm>
            <a:off x="2217750" y="2324024"/>
            <a:ext cx="1688412" cy="857400"/>
          </a:xfrm>
          <a:prstGeom prst="rect">
            <a:avLst/>
          </a:prstGeom>
          <a:noFill/>
          <a:ln>
            <a:noFill/>
          </a:ln>
        </p:spPr>
      </p:pic>
      <p:sp>
        <p:nvSpPr>
          <p:cNvPr id="105" name="Shape 105"/>
          <p:cNvSpPr txBox="1"/>
          <p:nvPr/>
        </p:nvSpPr>
        <p:spPr>
          <a:xfrm>
            <a:off x="210000" y="1001325"/>
            <a:ext cx="2838000" cy="1551300"/>
          </a:xfrm>
          <a:prstGeom prst="rect">
            <a:avLst/>
          </a:prstGeom>
          <a:noFill/>
          <a:ln>
            <a:noFill/>
          </a:ln>
        </p:spPr>
        <p:txBody>
          <a:bodyPr anchorCtr="0" anchor="ctr" bIns="91425" lIns="91425" rIns="91425" tIns="91425">
            <a:noAutofit/>
          </a:bodyPr>
          <a:lstStyle/>
          <a:p>
            <a:pPr lvl="0" rtl="0">
              <a:spcBef>
                <a:spcPts val="0"/>
              </a:spcBef>
              <a:buNone/>
            </a:pPr>
            <a:r>
              <a:rPr lang="en-CA" sz="2200">
                <a:solidFill>
                  <a:schemeClr val="dk1"/>
                </a:solidFill>
              </a:rPr>
              <a:t>1. Identify the technologies students are using in their personal and academic lives.</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 name="Shape 273"/>
        <p:cNvGrpSpPr/>
        <p:nvPr/>
      </p:nvGrpSpPr>
      <p:grpSpPr>
        <a:xfrm>
          <a:off x="0" y="0"/>
          <a:ext cx="0" cy="0"/>
          <a:chOff x="0" y="0"/>
          <a:chExt cx="0" cy="0"/>
        </a:xfrm>
      </p:grpSpPr>
      <p:sp>
        <p:nvSpPr>
          <p:cNvPr id="274" name="Shape 274"/>
          <p:cNvSpPr txBox="1"/>
          <p:nvPr/>
        </p:nvSpPr>
        <p:spPr>
          <a:xfrm>
            <a:off x="3505975" y="1228150"/>
            <a:ext cx="4881000" cy="3390600"/>
          </a:xfrm>
          <a:prstGeom prst="rect">
            <a:avLst/>
          </a:prstGeom>
          <a:noFill/>
          <a:ln>
            <a:noFill/>
          </a:ln>
        </p:spPr>
        <p:txBody>
          <a:bodyPr anchorCtr="0" anchor="t" bIns="91425" lIns="91425" rIns="91425" tIns="91425">
            <a:noAutofit/>
          </a:bodyPr>
          <a:lstStyle/>
          <a:p>
            <a:pPr lvl="0">
              <a:spcBef>
                <a:spcPts val="0"/>
              </a:spcBef>
              <a:buNone/>
            </a:pPr>
            <a:r>
              <a:rPr b="1" lang="en-CA"/>
              <a:t>Cheaper alternatives</a:t>
            </a:r>
          </a:p>
          <a:p>
            <a:pPr lvl="0">
              <a:spcBef>
                <a:spcPts val="0"/>
              </a:spcBef>
              <a:buNone/>
            </a:pPr>
            <a:r>
              <a:t/>
            </a:r>
            <a:endParaRPr/>
          </a:p>
          <a:p>
            <a:pPr indent="-228600" lvl="0" marL="457200" rtl="0">
              <a:spcBef>
                <a:spcPts val="0"/>
              </a:spcBef>
              <a:buClr>
                <a:schemeClr val="dk1"/>
              </a:buClr>
              <a:buChar char="●"/>
            </a:pPr>
            <a:r>
              <a:rPr i="1" lang="en-CA">
                <a:solidFill>
                  <a:schemeClr val="dk1"/>
                </a:solidFill>
              </a:rPr>
              <a:t>“Online books/supplements (particularly supplements) would be nice.  Books are obviously expensive and it would be great if we had a cheaper alternative.” </a:t>
            </a:r>
            <a:r>
              <a:rPr lang="en-CA">
                <a:solidFill>
                  <a:schemeClr val="dk1"/>
                </a:solidFill>
              </a:rPr>
              <a:t>(2015)</a:t>
            </a:r>
          </a:p>
          <a:p>
            <a:pPr lvl="0">
              <a:spcBef>
                <a:spcPts val="0"/>
              </a:spcBef>
              <a:buNone/>
            </a:pPr>
            <a:r>
              <a:t/>
            </a:r>
            <a:endParaRPr/>
          </a:p>
          <a:p>
            <a:pPr lvl="0">
              <a:spcBef>
                <a:spcPts val="0"/>
              </a:spcBef>
              <a:buNone/>
            </a:pPr>
            <a:r>
              <a:rPr b="1" lang="en-CA"/>
              <a:t>Distinction between formats</a:t>
            </a:r>
          </a:p>
          <a:p>
            <a:pPr lvl="0">
              <a:spcBef>
                <a:spcPts val="0"/>
              </a:spcBef>
              <a:buNone/>
            </a:pPr>
            <a:r>
              <a:t/>
            </a:r>
            <a:endParaRPr b="1"/>
          </a:p>
          <a:p>
            <a:pPr indent="-228600" lvl="0" marL="457200" rtl="0">
              <a:spcBef>
                <a:spcPts val="0"/>
              </a:spcBef>
              <a:buChar char="●"/>
            </a:pPr>
            <a:r>
              <a:rPr i="1" lang="en-CA"/>
              <a:t>“Make secondary textbooks, but not casebooks, available on Kindle” </a:t>
            </a:r>
            <a:r>
              <a:rPr lang="en-CA"/>
              <a:t>(2012)</a:t>
            </a:r>
          </a:p>
          <a:p>
            <a:pPr indent="-228600" lvl="0" marL="457200">
              <a:spcBef>
                <a:spcPts val="0"/>
              </a:spcBef>
              <a:buChar char="●"/>
            </a:pPr>
            <a:r>
              <a:rPr i="1" lang="en-CA"/>
              <a:t>“Nothing...can replace a real book...highlight everything I want...write notes on the margins...quickly skim the pages to look for something.” </a:t>
            </a:r>
            <a:r>
              <a:rPr lang="en-CA"/>
              <a:t>(2014)</a:t>
            </a:r>
          </a:p>
        </p:txBody>
      </p:sp>
      <p:sp>
        <p:nvSpPr>
          <p:cNvPr id="275" name="Shape 275"/>
          <p:cNvSpPr txBox="1"/>
          <p:nvPr>
            <p:ph type="title"/>
          </p:nvPr>
        </p:nvSpPr>
        <p:spPr>
          <a:xfrm>
            <a:off x="173375" y="34525"/>
            <a:ext cx="8796000" cy="820800"/>
          </a:xfrm>
          <a:prstGeom prst="rect">
            <a:avLst/>
          </a:prstGeom>
          <a:noFill/>
          <a:ln>
            <a:noFill/>
          </a:ln>
        </p:spPr>
        <p:txBody>
          <a:bodyPr anchorCtr="0" anchor="ctr" bIns="45700" lIns="91425" rIns="91425" tIns="45700">
            <a:noAutofit/>
          </a:bodyPr>
          <a:lstStyle/>
          <a:p>
            <a:pPr lvl="0" rtl="0">
              <a:spcBef>
                <a:spcPts val="0"/>
              </a:spcBef>
              <a:buClr>
                <a:schemeClr val="dk1"/>
              </a:buClr>
              <a:buSzPct val="25000"/>
              <a:buFont typeface="Calibri"/>
              <a:buNone/>
            </a:pPr>
            <a:r>
              <a:rPr b="1" lang="en-CA" sz="4400">
                <a:solidFill>
                  <a:schemeClr val="dk1"/>
                </a:solidFill>
                <a:latin typeface="Calibri"/>
                <a:ea typeface="Calibri"/>
                <a:cs typeface="Calibri"/>
                <a:sym typeface="Calibri"/>
              </a:rPr>
              <a:t>Do LSU Students want eTextbooks?</a:t>
            </a:r>
          </a:p>
        </p:txBody>
      </p:sp>
      <p:pic>
        <p:nvPicPr>
          <p:cNvPr id="276" name="Shape 276"/>
          <p:cNvPicPr preferRelativeResize="0"/>
          <p:nvPr/>
        </p:nvPicPr>
        <p:blipFill rotWithShape="1">
          <a:blip r:embed="rId3">
            <a:alphaModFix/>
          </a:blip>
          <a:srcRect b="0" l="0" r="11668" t="0"/>
          <a:stretch/>
        </p:blipFill>
        <p:spPr>
          <a:xfrm>
            <a:off x="540775" y="881912"/>
            <a:ext cx="2045201" cy="1356075"/>
          </a:xfrm>
          <a:prstGeom prst="rect">
            <a:avLst/>
          </a:prstGeom>
          <a:noFill/>
          <a:ln>
            <a:noFill/>
          </a:ln>
        </p:spPr>
      </p:pic>
      <p:pic>
        <p:nvPicPr>
          <p:cNvPr id="277" name="Shape 277" title="Chart"/>
          <p:cNvPicPr preferRelativeResize="0"/>
          <p:nvPr/>
        </p:nvPicPr>
        <p:blipFill rotWithShape="1">
          <a:blip r:embed="rId4">
            <a:alphaModFix/>
          </a:blip>
          <a:srcRect b="16200" l="18029" r="32082" t="17074"/>
          <a:stretch/>
        </p:blipFill>
        <p:spPr>
          <a:xfrm>
            <a:off x="290100" y="2264574"/>
            <a:ext cx="3026925" cy="2503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2" name="Shape 282"/>
        <p:cNvGrpSpPr/>
        <p:nvPr/>
      </p:nvGrpSpPr>
      <p:grpSpPr>
        <a:xfrm>
          <a:off x="0" y="0"/>
          <a:ext cx="0" cy="0"/>
          <a:chOff x="0" y="0"/>
          <a:chExt cx="0" cy="0"/>
        </a:xfrm>
      </p:grpSpPr>
      <p:sp>
        <p:nvSpPr>
          <p:cNvPr id="283" name="Shape 283"/>
          <p:cNvSpPr txBox="1"/>
          <p:nvPr>
            <p:ph type="title"/>
          </p:nvPr>
        </p:nvSpPr>
        <p:spPr>
          <a:xfrm>
            <a:off x="457200" y="34528"/>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eBook &amp; Tablet Opportunities</a:t>
            </a:r>
          </a:p>
        </p:txBody>
      </p:sp>
      <p:pic>
        <p:nvPicPr>
          <p:cNvPr descr="Kindle DX Graphite[edit]" id="284" name="Shape 284"/>
          <p:cNvPicPr preferRelativeResize="0"/>
          <p:nvPr/>
        </p:nvPicPr>
        <p:blipFill>
          <a:blip r:embed="rId3">
            <a:alphaModFix/>
          </a:blip>
          <a:stretch>
            <a:fillRect/>
          </a:stretch>
        </p:blipFill>
        <p:spPr>
          <a:xfrm>
            <a:off x="7330175" y="1858846"/>
            <a:ext cx="1416280" cy="1978314"/>
          </a:xfrm>
          <a:prstGeom prst="rect">
            <a:avLst/>
          </a:prstGeom>
          <a:noFill/>
          <a:ln>
            <a:noFill/>
          </a:ln>
        </p:spPr>
      </p:pic>
      <p:pic>
        <p:nvPicPr>
          <p:cNvPr descr="500px-Open_Access_PLoS.svg.png" id="285" name="Shape 285"/>
          <p:cNvPicPr preferRelativeResize="0"/>
          <p:nvPr/>
        </p:nvPicPr>
        <p:blipFill>
          <a:blip r:embed="rId4">
            <a:alphaModFix/>
          </a:blip>
          <a:stretch>
            <a:fillRect/>
          </a:stretch>
        </p:blipFill>
        <p:spPr>
          <a:xfrm>
            <a:off x="5090725" y="685800"/>
            <a:ext cx="2599275" cy="1039706"/>
          </a:xfrm>
          <a:prstGeom prst="rect">
            <a:avLst/>
          </a:prstGeom>
          <a:noFill/>
          <a:ln>
            <a:noFill/>
          </a:ln>
        </p:spPr>
      </p:pic>
      <p:pic>
        <p:nvPicPr>
          <p:cNvPr descr="File:Stack of Copy Paper.jpg" id="286" name="Shape 286"/>
          <p:cNvPicPr preferRelativeResize="0"/>
          <p:nvPr/>
        </p:nvPicPr>
        <p:blipFill>
          <a:blip r:embed="rId5">
            <a:alphaModFix/>
          </a:blip>
          <a:stretch>
            <a:fillRect/>
          </a:stretch>
        </p:blipFill>
        <p:spPr>
          <a:xfrm>
            <a:off x="3447612" y="1446300"/>
            <a:ext cx="1559558" cy="1039705"/>
          </a:xfrm>
          <a:prstGeom prst="rect">
            <a:avLst/>
          </a:prstGeom>
          <a:noFill/>
          <a:ln>
            <a:noFill/>
          </a:ln>
        </p:spPr>
      </p:pic>
      <p:pic>
        <p:nvPicPr>
          <p:cNvPr id="287" name="Shape 287"/>
          <p:cNvPicPr preferRelativeResize="0"/>
          <p:nvPr/>
        </p:nvPicPr>
        <p:blipFill>
          <a:blip r:embed="rId6">
            <a:alphaModFix/>
          </a:blip>
          <a:stretch>
            <a:fillRect/>
          </a:stretch>
        </p:blipFill>
        <p:spPr>
          <a:xfrm>
            <a:off x="211375" y="847471"/>
            <a:ext cx="2655786" cy="2190055"/>
          </a:xfrm>
          <a:prstGeom prst="rect">
            <a:avLst/>
          </a:prstGeom>
          <a:noFill/>
          <a:ln>
            <a:noFill/>
          </a:ln>
        </p:spPr>
      </p:pic>
      <p:pic>
        <p:nvPicPr>
          <p:cNvPr id="288" name="Shape 288"/>
          <p:cNvPicPr preferRelativeResize="0"/>
          <p:nvPr/>
        </p:nvPicPr>
        <p:blipFill>
          <a:blip r:embed="rId7">
            <a:alphaModFix/>
          </a:blip>
          <a:stretch>
            <a:fillRect/>
          </a:stretch>
        </p:blipFill>
        <p:spPr>
          <a:xfrm>
            <a:off x="4086613" y="2741718"/>
            <a:ext cx="2767902" cy="1978312"/>
          </a:xfrm>
          <a:prstGeom prst="rect">
            <a:avLst/>
          </a:prstGeom>
          <a:noFill/>
          <a:ln>
            <a:noFill/>
          </a:ln>
        </p:spPr>
      </p:pic>
      <p:pic>
        <p:nvPicPr>
          <p:cNvPr id="289" name="Shape 289"/>
          <p:cNvPicPr preferRelativeResize="0"/>
          <p:nvPr/>
        </p:nvPicPr>
        <p:blipFill>
          <a:blip r:embed="rId8">
            <a:alphaModFix/>
          </a:blip>
          <a:stretch>
            <a:fillRect/>
          </a:stretch>
        </p:blipFill>
        <p:spPr>
          <a:xfrm>
            <a:off x="612625" y="3319529"/>
            <a:ext cx="2998350" cy="1134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4" name="Shape 294"/>
        <p:cNvGrpSpPr/>
        <p:nvPr/>
      </p:nvGrpSpPr>
      <p:grpSpPr>
        <a:xfrm>
          <a:off x="0" y="0"/>
          <a:ext cx="0" cy="0"/>
          <a:chOff x="0" y="0"/>
          <a:chExt cx="0" cy="0"/>
        </a:xfrm>
      </p:grpSpPr>
      <p:pic>
        <p:nvPicPr>
          <p:cNvPr id="295" name="Shape 295" title="Chart"/>
          <p:cNvPicPr preferRelativeResize="0"/>
          <p:nvPr/>
        </p:nvPicPr>
        <p:blipFill rotWithShape="1">
          <a:blip r:embed="rId3">
            <a:alphaModFix/>
          </a:blip>
          <a:srcRect b="7857" l="11590" r="2424" t="14417"/>
          <a:stretch/>
        </p:blipFill>
        <p:spPr>
          <a:xfrm>
            <a:off x="1068200" y="834800"/>
            <a:ext cx="7007600" cy="3918099"/>
          </a:xfrm>
          <a:prstGeom prst="rect">
            <a:avLst/>
          </a:prstGeom>
          <a:noFill/>
          <a:ln>
            <a:noFill/>
          </a:ln>
        </p:spPr>
      </p:pic>
      <p:sp>
        <p:nvSpPr>
          <p:cNvPr id="296" name="Shape 296"/>
          <p:cNvSpPr txBox="1"/>
          <p:nvPr>
            <p:ph type="title"/>
          </p:nvPr>
        </p:nvSpPr>
        <p:spPr>
          <a:xfrm>
            <a:off x="122949" y="-22612"/>
            <a:ext cx="85638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Note Taking Tools</a:t>
            </a:r>
          </a:p>
        </p:txBody>
      </p:sp>
      <p:pic>
        <p:nvPicPr>
          <p:cNvPr descr="pen and paper" id="297" name="Shape 297"/>
          <p:cNvPicPr preferRelativeResize="0"/>
          <p:nvPr/>
        </p:nvPicPr>
        <p:blipFill>
          <a:blip r:embed="rId4">
            <a:alphaModFix/>
          </a:blip>
          <a:stretch>
            <a:fillRect/>
          </a:stretch>
        </p:blipFill>
        <p:spPr>
          <a:xfrm>
            <a:off x="6134750" y="2359675"/>
            <a:ext cx="1581524" cy="1102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2" name="Shape 302"/>
        <p:cNvGrpSpPr/>
        <p:nvPr/>
      </p:nvGrpSpPr>
      <p:grpSpPr>
        <a:xfrm>
          <a:off x="0" y="0"/>
          <a:ext cx="0" cy="0"/>
          <a:chOff x="0" y="0"/>
          <a:chExt cx="0" cy="0"/>
        </a:xfrm>
      </p:grpSpPr>
      <p:pic>
        <p:nvPicPr>
          <p:cNvPr descr="photo" id="303" name="Shape 303"/>
          <p:cNvPicPr preferRelativeResize="0"/>
          <p:nvPr/>
        </p:nvPicPr>
        <p:blipFill>
          <a:blip r:embed="rId4">
            <a:alphaModFix/>
          </a:blip>
          <a:stretch>
            <a:fillRect/>
          </a:stretch>
        </p:blipFill>
        <p:spPr>
          <a:xfrm>
            <a:off x="957775" y="0"/>
            <a:ext cx="7246524" cy="4823475"/>
          </a:xfrm>
          <a:prstGeom prst="rect">
            <a:avLst/>
          </a:prstGeom>
          <a:noFill/>
          <a:ln>
            <a:noFill/>
          </a:ln>
        </p:spPr>
      </p:pic>
      <p:sp>
        <p:nvSpPr>
          <p:cNvPr id="304" name="Shape 304"/>
          <p:cNvSpPr txBox="1"/>
          <p:nvPr>
            <p:ph type="title"/>
          </p:nvPr>
        </p:nvSpPr>
        <p:spPr>
          <a:xfrm>
            <a:off x="457200" y="3711178"/>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rgbClr val="FFFFFF"/>
                </a:solidFill>
                <a:latin typeface="Calibri"/>
                <a:ea typeface="Calibri"/>
                <a:cs typeface="Calibri"/>
                <a:sym typeface="Calibri"/>
              </a:rPr>
              <a:t>Note Taking / Mobile </a:t>
            </a:r>
          </a:p>
          <a:p>
            <a:pPr indent="0" lvl="0" marL="0" marR="0" rtl="0" algn="ctr">
              <a:spcBef>
                <a:spcPts val="0"/>
              </a:spcBef>
              <a:buClr>
                <a:schemeClr val="dk1"/>
              </a:buClr>
              <a:buSzPct val="25000"/>
              <a:buFont typeface="Calibri"/>
              <a:buNone/>
            </a:pPr>
            <a:r>
              <a:rPr b="1" lang="en-CA" sz="4400">
                <a:solidFill>
                  <a:srgbClr val="FFFFFF"/>
                </a:solidFill>
                <a:latin typeface="Calibri"/>
                <a:ea typeface="Calibri"/>
                <a:cs typeface="Calibri"/>
                <a:sym typeface="Calibri"/>
              </a:rPr>
              <a:t>Technology Implications</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9" name="Shape 309"/>
        <p:cNvGrpSpPr/>
        <p:nvPr/>
      </p:nvGrpSpPr>
      <p:grpSpPr>
        <a:xfrm>
          <a:off x="0" y="0"/>
          <a:ext cx="0" cy="0"/>
          <a:chOff x="0" y="0"/>
          <a:chExt cx="0" cy="0"/>
        </a:xfrm>
      </p:grpSpPr>
      <p:sp>
        <p:nvSpPr>
          <p:cNvPr id="310" name="Shape 310"/>
          <p:cNvSpPr txBox="1"/>
          <p:nvPr>
            <p:ph type="title"/>
          </p:nvPr>
        </p:nvSpPr>
        <p:spPr>
          <a:xfrm>
            <a:off x="122949" y="-22612"/>
            <a:ext cx="85638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Laptop Bans...</a:t>
            </a:r>
          </a:p>
        </p:txBody>
      </p:sp>
      <p:sp>
        <p:nvSpPr>
          <p:cNvPr id="311" name="Shape 311"/>
          <p:cNvSpPr txBox="1"/>
          <p:nvPr/>
        </p:nvSpPr>
        <p:spPr>
          <a:xfrm>
            <a:off x="587350" y="1271575"/>
            <a:ext cx="8023200" cy="2901900"/>
          </a:xfrm>
          <a:prstGeom prst="rect">
            <a:avLst/>
          </a:prstGeom>
          <a:noFill/>
          <a:ln>
            <a:noFill/>
          </a:ln>
        </p:spPr>
        <p:txBody>
          <a:bodyPr anchorCtr="0" anchor="ctr" bIns="91425" lIns="91425" rIns="91425" tIns="91425">
            <a:noAutofit/>
          </a:bodyPr>
          <a:lstStyle/>
          <a:p>
            <a:pPr lvl="0" rtl="0">
              <a:spcBef>
                <a:spcPts val="0"/>
              </a:spcBef>
              <a:buNone/>
            </a:pPr>
            <a:r>
              <a:rPr lang="en-CA" sz="3000">
                <a:solidFill>
                  <a:schemeClr val="dk1"/>
                </a:solidFill>
                <a:latin typeface="Times New Roman"/>
                <a:ea typeface="Times New Roman"/>
                <a:cs typeface="Times New Roman"/>
                <a:sym typeface="Times New Roman"/>
              </a:rPr>
              <a:t>“Mandate that professors to allow laptops in class. Last semester, I nearly failed a class and I solely attribute it to a no laptops policy. I cannot handwrite notes in a timely manner, which leads to me falling behind and missing significant parts of the lecture.”</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6" name="Shape 316"/>
        <p:cNvGrpSpPr/>
        <p:nvPr/>
      </p:nvGrpSpPr>
      <p:grpSpPr>
        <a:xfrm>
          <a:off x="0" y="0"/>
          <a:ext cx="0" cy="0"/>
          <a:chOff x="0" y="0"/>
          <a:chExt cx="0" cy="0"/>
        </a:xfrm>
      </p:grpSpPr>
      <p:sp>
        <p:nvSpPr>
          <p:cNvPr id="317" name="Shape 317"/>
          <p:cNvSpPr txBox="1"/>
          <p:nvPr>
            <p:ph type="title"/>
          </p:nvPr>
        </p:nvSpPr>
        <p:spPr>
          <a:xfrm>
            <a:off x="-56300" y="0"/>
            <a:ext cx="4023300" cy="8922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latin typeface="Calibri"/>
                <a:ea typeface="Calibri"/>
                <a:cs typeface="Calibri"/>
                <a:sym typeface="Calibri"/>
              </a:rPr>
              <a:t>Sketchnoting?</a:t>
            </a:r>
          </a:p>
        </p:txBody>
      </p:sp>
      <p:pic>
        <p:nvPicPr>
          <p:cNvPr id="318" name="Shape 318"/>
          <p:cNvPicPr preferRelativeResize="0"/>
          <p:nvPr/>
        </p:nvPicPr>
        <p:blipFill>
          <a:blip r:embed="rId3">
            <a:alphaModFix/>
          </a:blip>
          <a:stretch>
            <a:fillRect/>
          </a:stretch>
        </p:blipFill>
        <p:spPr>
          <a:xfrm>
            <a:off x="0" y="0"/>
            <a:ext cx="6358800" cy="5210700"/>
          </a:xfrm>
          <a:prstGeom prst="rect">
            <a:avLst/>
          </a:prstGeom>
          <a:noFill/>
          <a:ln>
            <a:noFill/>
          </a:ln>
        </p:spPr>
      </p:pic>
      <p:pic>
        <p:nvPicPr>
          <p:cNvPr id="319" name="Shape 319"/>
          <p:cNvPicPr preferRelativeResize="0"/>
          <p:nvPr/>
        </p:nvPicPr>
        <p:blipFill>
          <a:blip r:embed="rId4">
            <a:alphaModFix/>
          </a:blip>
          <a:stretch>
            <a:fillRect/>
          </a:stretch>
        </p:blipFill>
        <p:spPr>
          <a:xfrm>
            <a:off x="5734374" y="0"/>
            <a:ext cx="3409626" cy="51434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txBox="1"/>
          <p:nvPr>
            <p:ph type="title"/>
          </p:nvPr>
        </p:nvSpPr>
        <p:spPr>
          <a:xfrm>
            <a:off x="205200" y="205987"/>
            <a:ext cx="8481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Laptops &amp; Mobile Devices Enable Pedagogical Opportunities</a:t>
            </a:r>
          </a:p>
        </p:txBody>
      </p:sp>
      <p:pic>
        <p:nvPicPr>
          <p:cNvPr descr="File:Study in group in the HHS" id="326" name="Shape 326"/>
          <p:cNvPicPr preferRelativeResize="0"/>
          <p:nvPr/>
        </p:nvPicPr>
        <p:blipFill>
          <a:blip r:embed="rId3">
            <a:alphaModFix/>
          </a:blip>
          <a:stretch>
            <a:fillRect/>
          </a:stretch>
        </p:blipFill>
        <p:spPr>
          <a:xfrm>
            <a:off x="868749" y="1398101"/>
            <a:ext cx="2663748" cy="1775200"/>
          </a:xfrm>
          <a:prstGeom prst="rect">
            <a:avLst/>
          </a:prstGeom>
          <a:noFill/>
          <a:ln>
            <a:noFill/>
          </a:ln>
        </p:spPr>
      </p:pic>
      <p:grpSp>
        <p:nvGrpSpPr>
          <p:cNvPr id="327" name="Shape 327"/>
          <p:cNvGrpSpPr/>
          <p:nvPr/>
        </p:nvGrpSpPr>
        <p:grpSpPr>
          <a:xfrm>
            <a:off x="4902725" y="1434465"/>
            <a:ext cx="3785575" cy="1847046"/>
            <a:chOff x="4902725" y="2684471"/>
            <a:chExt cx="3785575" cy="2462728"/>
          </a:xfrm>
        </p:grpSpPr>
        <p:pic>
          <p:nvPicPr>
            <p:cNvPr id="328" name="Shape 328"/>
            <p:cNvPicPr preferRelativeResize="0"/>
            <p:nvPr/>
          </p:nvPicPr>
          <p:blipFill>
            <a:blip r:embed="rId4">
              <a:alphaModFix/>
            </a:blip>
            <a:stretch>
              <a:fillRect/>
            </a:stretch>
          </p:blipFill>
          <p:spPr>
            <a:xfrm>
              <a:off x="4902725" y="2684471"/>
              <a:ext cx="3785575" cy="2253325"/>
            </a:xfrm>
            <a:prstGeom prst="rect">
              <a:avLst/>
            </a:prstGeom>
            <a:noFill/>
            <a:ln>
              <a:noFill/>
            </a:ln>
          </p:spPr>
        </p:pic>
        <p:sp>
          <p:nvSpPr>
            <p:cNvPr id="329" name="Shape 329"/>
            <p:cNvSpPr txBox="1"/>
            <p:nvPr/>
          </p:nvSpPr>
          <p:spPr>
            <a:xfrm>
              <a:off x="5506426" y="4861600"/>
              <a:ext cx="2840700" cy="285600"/>
            </a:xfrm>
            <a:prstGeom prst="rect">
              <a:avLst/>
            </a:prstGeom>
            <a:noFill/>
            <a:ln>
              <a:noFill/>
            </a:ln>
          </p:spPr>
          <p:txBody>
            <a:bodyPr anchorCtr="0" anchor="ctr" bIns="91425" lIns="91425" rIns="91425" tIns="91425">
              <a:noAutofit/>
            </a:bodyPr>
            <a:lstStyle/>
            <a:p>
              <a:pPr lvl="0" rtl="0">
                <a:spcBef>
                  <a:spcPts val="0"/>
                </a:spcBef>
                <a:buNone/>
              </a:pPr>
              <a:r>
                <a:rPr lang="en-CA" sz="1000"/>
                <a:t>http://today.duke.edu/2012/05/teamlearning</a:t>
              </a:r>
            </a:p>
          </p:txBody>
        </p:sp>
      </p:grpSp>
      <p:pic>
        <p:nvPicPr>
          <p:cNvPr id="330" name="Shape 330"/>
          <p:cNvPicPr preferRelativeResize="0"/>
          <p:nvPr/>
        </p:nvPicPr>
        <p:blipFill>
          <a:blip r:embed="rId5">
            <a:alphaModFix/>
          </a:blip>
          <a:stretch>
            <a:fillRect/>
          </a:stretch>
        </p:blipFill>
        <p:spPr>
          <a:xfrm flipH="1">
            <a:off x="4817349" y="3323493"/>
            <a:ext cx="2622751" cy="1475737"/>
          </a:xfrm>
          <a:prstGeom prst="rect">
            <a:avLst/>
          </a:prstGeom>
          <a:noFill/>
          <a:ln>
            <a:noFill/>
          </a:ln>
        </p:spPr>
      </p:pic>
      <p:sp>
        <p:nvSpPr>
          <p:cNvPr id="331" name="Shape 331"/>
          <p:cNvSpPr txBox="1"/>
          <p:nvPr>
            <p:ph type="title"/>
          </p:nvPr>
        </p:nvSpPr>
        <p:spPr>
          <a:xfrm>
            <a:off x="595625" y="3300356"/>
            <a:ext cx="3210000" cy="14109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2800">
                <a:solidFill>
                  <a:schemeClr val="dk1"/>
                </a:solidFill>
                <a:latin typeface="Calibri"/>
                <a:ea typeface="Calibri"/>
                <a:cs typeface="Calibri"/>
                <a:sym typeface="Calibri"/>
              </a:rPr>
              <a:t>More Engaging Constructivist, Activities When Face-to-Face.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6" name="Shape 336"/>
        <p:cNvGrpSpPr/>
        <p:nvPr/>
      </p:nvGrpSpPr>
      <p:grpSpPr>
        <a:xfrm>
          <a:off x="0" y="0"/>
          <a:ext cx="0" cy="0"/>
          <a:chOff x="0" y="0"/>
          <a:chExt cx="0" cy="0"/>
        </a:xfrm>
      </p:grpSpPr>
      <p:pic>
        <p:nvPicPr>
          <p:cNvPr id="337" name="Shape 337"/>
          <p:cNvPicPr preferRelativeResize="0"/>
          <p:nvPr/>
        </p:nvPicPr>
        <p:blipFill>
          <a:blip r:embed="rId3">
            <a:alphaModFix/>
          </a:blip>
          <a:stretch>
            <a:fillRect/>
          </a:stretch>
        </p:blipFill>
        <p:spPr>
          <a:xfrm>
            <a:off x="329200" y="261150"/>
            <a:ext cx="8485600" cy="4242800"/>
          </a:xfrm>
          <a:prstGeom prst="rect">
            <a:avLst/>
          </a:prstGeom>
          <a:noFill/>
          <a:ln>
            <a:noFill/>
          </a:ln>
        </p:spPr>
      </p:pic>
      <p:sp>
        <p:nvSpPr>
          <p:cNvPr id="338" name="Shape 338"/>
          <p:cNvSpPr txBox="1"/>
          <p:nvPr/>
        </p:nvSpPr>
        <p:spPr>
          <a:xfrm>
            <a:off x="329200" y="4503950"/>
            <a:ext cx="4533600" cy="177600"/>
          </a:xfrm>
          <a:prstGeom prst="rect">
            <a:avLst/>
          </a:prstGeom>
          <a:noFill/>
          <a:ln>
            <a:noFill/>
          </a:ln>
        </p:spPr>
        <p:txBody>
          <a:bodyPr anchorCtr="0" anchor="ctr" bIns="91425" lIns="91425" rIns="91425" tIns="91425">
            <a:noAutofit/>
          </a:bodyPr>
          <a:lstStyle/>
          <a:p>
            <a:pPr lvl="0" rtl="0">
              <a:spcBef>
                <a:spcPts val="0"/>
              </a:spcBef>
              <a:buNone/>
            </a:pPr>
            <a:r>
              <a:rPr lang="en-CA" sz="600"/>
              <a:t>https://campustechnology.com/pages/articlepages/2010/june-2010-7-tips-for-building-collaborative-learning-spaces-photos.aspx</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3" name="Shape 343"/>
        <p:cNvGrpSpPr/>
        <p:nvPr/>
      </p:nvGrpSpPr>
      <p:grpSpPr>
        <a:xfrm>
          <a:off x="0" y="0"/>
          <a:ext cx="0" cy="0"/>
          <a:chOff x="0" y="0"/>
          <a:chExt cx="0" cy="0"/>
        </a:xfrm>
      </p:grpSpPr>
      <p:sp>
        <p:nvSpPr>
          <p:cNvPr id="344" name="Shape 344"/>
          <p:cNvSpPr txBox="1"/>
          <p:nvPr/>
        </p:nvSpPr>
        <p:spPr>
          <a:xfrm>
            <a:off x="745350" y="164775"/>
            <a:ext cx="7653300" cy="4496400"/>
          </a:xfrm>
          <a:prstGeom prst="rect">
            <a:avLst/>
          </a:prstGeom>
          <a:noFill/>
          <a:ln>
            <a:noFill/>
          </a:ln>
        </p:spPr>
        <p:txBody>
          <a:bodyPr anchorCtr="0" anchor="ctr" bIns="91425" lIns="91425" rIns="91425" tIns="91425">
            <a:noAutofit/>
          </a:bodyPr>
          <a:lstStyle/>
          <a:p>
            <a:pPr lvl="0" rtl="0" algn="ctr">
              <a:spcBef>
                <a:spcPts val="0"/>
              </a:spcBef>
              <a:buNone/>
            </a:pPr>
            <a:r>
              <a:rPr lang="en-CA" sz="4000">
                <a:solidFill>
                  <a:schemeClr val="dk1"/>
                </a:solidFill>
                <a:latin typeface="Times New Roman"/>
                <a:ea typeface="Times New Roman"/>
                <a:cs typeface="Times New Roman"/>
                <a:sym typeface="Times New Roman"/>
              </a:rPr>
              <a:t>“My sense is that there is more consistent and higher level of student interest in the flipped classes than in traditional lectures.” </a:t>
            </a:r>
          </a:p>
          <a:p>
            <a:pPr lvl="0" rtl="0" algn="ctr">
              <a:spcBef>
                <a:spcPts val="0"/>
              </a:spcBef>
              <a:buNone/>
            </a:pPr>
            <a:r>
              <a:rPr lang="en-CA" sz="4000">
                <a:solidFill>
                  <a:schemeClr val="dk1"/>
                </a:solidFill>
                <a:latin typeface="Times New Roman"/>
                <a:ea typeface="Times New Roman"/>
                <a:cs typeface="Times New Roman"/>
                <a:sym typeface="Times New Roman"/>
              </a:rPr>
              <a:t>- UVic English Professor</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9" name="Shape 349"/>
        <p:cNvGrpSpPr/>
        <p:nvPr/>
      </p:nvGrpSpPr>
      <p:grpSpPr>
        <a:xfrm>
          <a:off x="0" y="0"/>
          <a:ext cx="0" cy="0"/>
          <a:chOff x="0" y="0"/>
          <a:chExt cx="0" cy="0"/>
        </a:xfrm>
      </p:grpSpPr>
      <p:pic>
        <p:nvPicPr>
          <p:cNvPr id="350" name="Shape 350" title="Chart"/>
          <p:cNvPicPr preferRelativeResize="0"/>
          <p:nvPr/>
        </p:nvPicPr>
        <p:blipFill rotWithShape="1">
          <a:blip r:embed="rId3">
            <a:alphaModFix/>
          </a:blip>
          <a:srcRect b="10745" l="0" r="6933" t="16256"/>
          <a:stretch/>
        </p:blipFill>
        <p:spPr>
          <a:xfrm>
            <a:off x="739625" y="834775"/>
            <a:ext cx="7799749" cy="3778975"/>
          </a:xfrm>
          <a:prstGeom prst="rect">
            <a:avLst/>
          </a:prstGeom>
          <a:noFill/>
          <a:ln>
            <a:noFill/>
          </a:ln>
        </p:spPr>
      </p:pic>
      <p:sp>
        <p:nvSpPr>
          <p:cNvPr id="351" name="Shape 351"/>
          <p:cNvSpPr txBox="1"/>
          <p:nvPr>
            <p:ph type="title"/>
          </p:nvPr>
        </p:nvSpPr>
        <p:spPr>
          <a:xfrm>
            <a:off x="146125" y="-22625"/>
            <a:ext cx="88239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Social Media to Connect w/ Students</a:t>
            </a:r>
          </a:p>
        </p:txBody>
      </p:sp>
      <p:pic>
        <p:nvPicPr>
          <p:cNvPr descr="facebook-law-2017.png" id="352" name="Shape 352"/>
          <p:cNvPicPr preferRelativeResize="0"/>
          <p:nvPr/>
        </p:nvPicPr>
        <p:blipFill rotWithShape="1">
          <a:blip r:embed="rId4">
            <a:alphaModFix/>
          </a:blip>
          <a:srcRect b="0" l="0" r="52396" t="0"/>
          <a:stretch/>
        </p:blipFill>
        <p:spPr>
          <a:xfrm>
            <a:off x="4959775" y="2675175"/>
            <a:ext cx="3483949" cy="1228556"/>
          </a:xfrm>
          <a:prstGeom prst="rect">
            <a:avLst/>
          </a:prstGeom>
          <a:noFill/>
          <a:ln cap="flat" cmpd="sng" w="19050">
            <a:solidFill>
              <a:schemeClr val="dk2"/>
            </a:solidFill>
            <a:prstDash val="solid"/>
            <a:round/>
            <a:headEnd len="med" w="med" type="none"/>
            <a:tailEnd len="med" w="med"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x="0" y="0"/>
          <a:ext cx="0" cy="0"/>
          <a:chOff x="0" y="0"/>
          <a:chExt cx="0" cy="0"/>
        </a:xfrm>
      </p:grpSpPr>
      <p:sp>
        <p:nvSpPr>
          <p:cNvPr id="110" name="Shape 110"/>
          <p:cNvSpPr txBox="1"/>
          <p:nvPr>
            <p:ph type="title"/>
          </p:nvPr>
        </p:nvSpPr>
        <p:spPr>
          <a:xfrm>
            <a:off x="457200" y="-9"/>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Original 2003 Research Purpose:</a:t>
            </a:r>
          </a:p>
        </p:txBody>
      </p:sp>
      <p:pic>
        <p:nvPicPr>
          <p:cNvPr id="111" name="Shape 111"/>
          <p:cNvPicPr preferRelativeResize="0"/>
          <p:nvPr/>
        </p:nvPicPr>
        <p:blipFill>
          <a:blip r:embed="rId3">
            <a:alphaModFix/>
          </a:blip>
          <a:stretch>
            <a:fillRect/>
          </a:stretch>
        </p:blipFill>
        <p:spPr>
          <a:xfrm>
            <a:off x="429527" y="857400"/>
            <a:ext cx="4877200" cy="3809974"/>
          </a:xfrm>
          <a:prstGeom prst="rect">
            <a:avLst/>
          </a:prstGeom>
          <a:noFill/>
          <a:ln>
            <a:noFill/>
          </a:ln>
        </p:spPr>
      </p:pic>
      <p:pic>
        <p:nvPicPr>
          <p:cNvPr id="112" name="Shape 112"/>
          <p:cNvPicPr preferRelativeResize="0"/>
          <p:nvPr/>
        </p:nvPicPr>
        <p:blipFill>
          <a:blip r:embed="rId4">
            <a:alphaModFix/>
          </a:blip>
          <a:stretch>
            <a:fillRect/>
          </a:stretch>
        </p:blipFill>
        <p:spPr>
          <a:xfrm>
            <a:off x="5311050" y="1544652"/>
            <a:ext cx="3452225" cy="21611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7" name="Shape 357"/>
        <p:cNvGrpSpPr/>
        <p:nvPr/>
      </p:nvGrpSpPr>
      <p:grpSpPr>
        <a:xfrm>
          <a:off x="0" y="0"/>
          <a:ext cx="0" cy="0"/>
          <a:chOff x="0" y="0"/>
          <a:chExt cx="0" cy="0"/>
        </a:xfrm>
      </p:grpSpPr>
      <p:pic>
        <p:nvPicPr>
          <p:cNvPr id="358" name="Shape 358" title="Chart"/>
          <p:cNvPicPr preferRelativeResize="0"/>
          <p:nvPr/>
        </p:nvPicPr>
        <p:blipFill rotWithShape="1">
          <a:blip r:embed="rId3">
            <a:alphaModFix/>
          </a:blip>
          <a:srcRect b="0" l="12500" r="17037" t="9461"/>
          <a:stretch/>
        </p:blipFill>
        <p:spPr>
          <a:xfrm>
            <a:off x="1951825" y="745300"/>
            <a:ext cx="5128849" cy="4074949"/>
          </a:xfrm>
          <a:prstGeom prst="rect">
            <a:avLst/>
          </a:prstGeom>
          <a:noFill/>
          <a:ln>
            <a:noFill/>
          </a:ln>
        </p:spPr>
      </p:pic>
      <p:sp>
        <p:nvSpPr>
          <p:cNvPr id="359" name="Shape 359"/>
          <p:cNvSpPr txBox="1"/>
          <p:nvPr>
            <p:ph type="title"/>
          </p:nvPr>
        </p:nvSpPr>
        <p:spPr>
          <a:xfrm>
            <a:off x="95625" y="-22612"/>
            <a:ext cx="88254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Social Media use for Assignments</a:t>
            </a:r>
          </a:p>
        </p:txBody>
      </p:sp>
      <p:sp>
        <p:nvSpPr>
          <p:cNvPr id="360" name="Shape 360"/>
          <p:cNvSpPr txBox="1"/>
          <p:nvPr/>
        </p:nvSpPr>
        <p:spPr>
          <a:xfrm rot="-656273">
            <a:off x="4263760" y="1660548"/>
            <a:ext cx="4204073" cy="986197"/>
          </a:xfrm>
          <a:prstGeom prst="rect">
            <a:avLst/>
          </a:prstGeom>
          <a:noFill/>
          <a:ln>
            <a:noFill/>
          </a:ln>
        </p:spPr>
        <p:txBody>
          <a:bodyPr anchorCtr="0" anchor="t" bIns="91425" lIns="91425" rIns="91425" tIns="91425">
            <a:noAutofit/>
          </a:bodyPr>
          <a:lstStyle/>
          <a:p>
            <a:pPr lvl="0" algn="ctr">
              <a:spcBef>
                <a:spcPts val="0"/>
              </a:spcBef>
              <a:buNone/>
            </a:pPr>
            <a:r>
              <a:rPr b="1" lang="en-CA" sz="3600">
                <a:solidFill>
                  <a:srgbClr val="980000"/>
                </a:solidFill>
              </a:rPr>
              <a:t>More Investigation Needed</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4" name="Shape 364"/>
        <p:cNvGrpSpPr/>
        <p:nvPr/>
      </p:nvGrpSpPr>
      <p:grpSpPr>
        <a:xfrm>
          <a:off x="0" y="0"/>
          <a:ext cx="0" cy="0"/>
          <a:chOff x="0" y="0"/>
          <a:chExt cx="0" cy="0"/>
        </a:xfrm>
      </p:grpSpPr>
      <p:sp>
        <p:nvSpPr>
          <p:cNvPr id="365" name="Shape 365"/>
          <p:cNvSpPr txBox="1"/>
          <p:nvPr>
            <p:ph type="title"/>
          </p:nvPr>
        </p:nvSpPr>
        <p:spPr>
          <a:xfrm>
            <a:off x="457200" y="2028815"/>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6000">
                <a:solidFill>
                  <a:schemeClr val="dk1"/>
                </a:solidFill>
                <a:latin typeface="Calibri"/>
                <a:ea typeface="Calibri"/>
                <a:cs typeface="Calibri"/>
                <a:sym typeface="Calibri"/>
              </a:rPr>
              <a:t>Opportunities...</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0" name="Shape 370"/>
        <p:cNvGrpSpPr/>
        <p:nvPr/>
      </p:nvGrpSpPr>
      <p:grpSpPr>
        <a:xfrm>
          <a:off x="0" y="0"/>
          <a:ext cx="0" cy="0"/>
          <a:chOff x="0" y="0"/>
          <a:chExt cx="0" cy="0"/>
        </a:xfrm>
      </p:grpSpPr>
      <p:pic>
        <p:nvPicPr>
          <p:cNvPr id="371" name="Shape 371"/>
          <p:cNvPicPr preferRelativeResize="0"/>
          <p:nvPr/>
        </p:nvPicPr>
        <p:blipFill>
          <a:blip r:embed="rId3">
            <a:alphaModFix/>
          </a:blip>
          <a:stretch>
            <a:fillRect/>
          </a:stretch>
        </p:blipFill>
        <p:spPr>
          <a:xfrm>
            <a:off x="811950" y="1278673"/>
            <a:ext cx="3094293" cy="2770837"/>
          </a:xfrm>
          <a:prstGeom prst="rect">
            <a:avLst/>
          </a:prstGeom>
          <a:noFill/>
          <a:ln>
            <a:noFill/>
          </a:ln>
        </p:spPr>
      </p:pic>
      <p:sp>
        <p:nvSpPr>
          <p:cNvPr id="372" name="Shape 372"/>
          <p:cNvSpPr txBox="1"/>
          <p:nvPr>
            <p:ph type="title"/>
          </p:nvPr>
        </p:nvSpPr>
        <p:spPr>
          <a:xfrm>
            <a:off x="457200" y="358378"/>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Opportunity: eBooks &amp; Open Access Materials</a:t>
            </a:r>
          </a:p>
        </p:txBody>
      </p:sp>
      <p:pic>
        <p:nvPicPr>
          <p:cNvPr id="373" name="Shape 373"/>
          <p:cNvPicPr preferRelativeResize="0"/>
          <p:nvPr/>
        </p:nvPicPr>
        <p:blipFill>
          <a:blip r:embed="rId4">
            <a:alphaModFix/>
          </a:blip>
          <a:stretch>
            <a:fillRect/>
          </a:stretch>
        </p:blipFill>
        <p:spPr>
          <a:xfrm>
            <a:off x="5934650" y="1663962"/>
            <a:ext cx="1714500" cy="2000250"/>
          </a:xfrm>
          <a:prstGeom prst="rect">
            <a:avLst/>
          </a:prstGeom>
          <a:noFill/>
          <a:ln>
            <a:noFill/>
          </a:ln>
        </p:spPr>
      </p:pic>
      <p:pic>
        <p:nvPicPr>
          <p:cNvPr id="374" name="Shape 374"/>
          <p:cNvPicPr preferRelativeResize="0"/>
          <p:nvPr/>
        </p:nvPicPr>
        <p:blipFill>
          <a:blip r:embed="rId5">
            <a:alphaModFix/>
          </a:blip>
          <a:stretch>
            <a:fillRect/>
          </a:stretch>
        </p:blipFill>
        <p:spPr>
          <a:xfrm>
            <a:off x="3344750" y="3803362"/>
            <a:ext cx="2343150" cy="904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9" name="Shape 379"/>
        <p:cNvGrpSpPr/>
        <p:nvPr/>
      </p:nvGrpSpPr>
      <p:grpSpPr>
        <a:xfrm>
          <a:off x="0" y="0"/>
          <a:ext cx="0" cy="0"/>
          <a:chOff x="0" y="0"/>
          <a:chExt cx="0" cy="0"/>
        </a:xfrm>
      </p:grpSpPr>
      <p:sp>
        <p:nvSpPr>
          <p:cNvPr id="380" name="Shape 380"/>
          <p:cNvSpPr txBox="1"/>
          <p:nvPr>
            <p:ph type="title"/>
          </p:nvPr>
        </p:nvSpPr>
        <p:spPr>
          <a:xfrm>
            <a:off x="457200" y="358378"/>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Student Note Taking Instruction</a:t>
            </a:r>
          </a:p>
        </p:txBody>
      </p:sp>
      <p:pic>
        <p:nvPicPr>
          <p:cNvPr id="381" name="Shape 381"/>
          <p:cNvPicPr preferRelativeResize="0"/>
          <p:nvPr/>
        </p:nvPicPr>
        <p:blipFill rotWithShape="1">
          <a:blip r:embed="rId4">
            <a:alphaModFix/>
          </a:blip>
          <a:srcRect b="0" l="0" r="17546" t="0"/>
          <a:stretch/>
        </p:blipFill>
        <p:spPr>
          <a:xfrm>
            <a:off x="1680014" y="3272699"/>
            <a:ext cx="1533583" cy="1394974"/>
          </a:xfrm>
          <a:prstGeom prst="rect">
            <a:avLst/>
          </a:prstGeom>
          <a:noFill/>
          <a:ln>
            <a:noFill/>
          </a:ln>
        </p:spPr>
      </p:pic>
      <p:pic>
        <p:nvPicPr>
          <p:cNvPr id="382" name="Shape 382"/>
          <p:cNvPicPr preferRelativeResize="0"/>
          <p:nvPr/>
        </p:nvPicPr>
        <p:blipFill>
          <a:blip r:embed="rId5">
            <a:alphaModFix/>
          </a:blip>
          <a:stretch>
            <a:fillRect/>
          </a:stretch>
        </p:blipFill>
        <p:spPr>
          <a:xfrm>
            <a:off x="232650" y="1391816"/>
            <a:ext cx="2102198" cy="1764534"/>
          </a:xfrm>
          <a:prstGeom prst="rect">
            <a:avLst/>
          </a:prstGeom>
          <a:noFill/>
          <a:ln>
            <a:noFill/>
          </a:ln>
        </p:spPr>
      </p:pic>
      <p:pic>
        <p:nvPicPr>
          <p:cNvPr id="383" name="Shape 383"/>
          <p:cNvPicPr preferRelativeResize="0"/>
          <p:nvPr/>
        </p:nvPicPr>
        <p:blipFill>
          <a:blip r:embed="rId6">
            <a:alphaModFix/>
          </a:blip>
          <a:stretch>
            <a:fillRect/>
          </a:stretch>
        </p:blipFill>
        <p:spPr>
          <a:xfrm>
            <a:off x="2564900" y="1361974"/>
            <a:ext cx="1764525" cy="1764525"/>
          </a:xfrm>
          <a:prstGeom prst="rect">
            <a:avLst/>
          </a:prstGeom>
          <a:noFill/>
          <a:ln>
            <a:noFill/>
          </a:ln>
        </p:spPr>
      </p:pic>
      <p:sp>
        <p:nvSpPr>
          <p:cNvPr id="384" name="Shape 384"/>
          <p:cNvSpPr txBox="1"/>
          <p:nvPr/>
        </p:nvSpPr>
        <p:spPr>
          <a:xfrm>
            <a:off x="4559475" y="1605425"/>
            <a:ext cx="4363500" cy="2943300"/>
          </a:xfrm>
          <a:prstGeom prst="rect">
            <a:avLst/>
          </a:prstGeom>
          <a:noFill/>
          <a:ln>
            <a:noFill/>
          </a:ln>
        </p:spPr>
        <p:txBody>
          <a:bodyPr anchorCtr="0" anchor="t" bIns="91425" lIns="91425" rIns="91425" tIns="91425">
            <a:noAutofit/>
          </a:bodyPr>
          <a:lstStyle/>
          <a:p>
            <a:pPr lvl="0">
              <a:spcBef>
                <a:spcPts val="0"/>
              </a:spcBef>
              <a:buNone/>
            </a:pPr>
            <a:r>
              <a:rPr lang="en-CA" sz="1800">
                <a:latin typeface="Calibri"/>
                <a:ea typeface="Calibri"/>
                <a:cs typeface="Calibri"/>
                <a:sym typeface="Calibri"/>
              </a:rPr>
              <a:t>“When students are provided with an organizational structure in which to fit new knowledge, they learn more effectively and efficiently then when they are left to deduce this conceptual structure for themselves.”</a:t>
            </a:r>
          </a:p>
          <a:p>
            <a:pPr lvl="0">
              <a:spcBef>
                <a:spcPts val="0"/>
              </a:spcBef>
              <a:buNone/>
            </a:pPr>
            <a:r>
              <a:t/>
            </a:r>
            <a:endParaRPr>
              <a:latin typeface="Calibri"/>
              <a:ea typeface="Calibri"/>
              <a:cs typeface="Calibri"/>
              <a:sym typeface="Calibri"/>
            </a:endParaRPr>
          </a:p>
          <a:p>
            <a:pPr lvl="0">
              <a:spcBef>
                <a:spcPts val="0"/>
              </a:spcBef>
              <a:buNone/>
            </a:pPr>
            <a:r>
              <a:rPr lang="en-CA" sz="1000">
                <a:latin typeface="Calibri"/>
                <a:ea typeface="Calibri"/>
                <a:cs typeface="Calibri"/>
                <a:sym typeface="Calibri"/>
              </a:rPr>
              <a:t>Ambrose, S. A., Bridges, M. W., DiPietro, M., Lovett, M. C., Norman, M. K., &amp; Mayer, R. E. (2010). </a:t>
            </a:r>
            <a:r>
              <a:rPr i="1" lang="en-CA" sz="1000">
                <a:latin typeface="Calibri"/>
                <a:ea typeface="Calibri"/>
                <a:cs typeface="Calibri"/>
                <a:sym typeface="Calibri"/>
              </a:rPr>
              <a:t>How Learning Works: Seven Research-Based Principles for Smart Teaching </a:t>
            </a:r>
            <a:r>
              <a:rPr lang="en-CA" sz="1000">
                <a:latin typeface="Calibri"/>
                <a:ea typeface="Calibri"/>
                <a:cs typeface="Calibri"/>
                <a:sym typeface="Calibri"/>
              </a:rPr>
              <a:t>(1 edition). San Francisco, CA: Jossey-Bass.</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9" name="Shape 389"/>
        <p:cNvGrpSpPr/>
        <p:nvPr/>
      </p:nvGrpSpPr>
      <p:grpSpPr>
        <a:xfrm>
          <a:off x="0" y="0"/>
          <a:ext cx="0" cy="0"/>
          <a:chOff x="0" y="0"/>
          <a:chExt cx="0" cy="0"/>
        </a:xfrm>
      </p:grpSpPr>
      <p:sp>
        <p:nvSpPr>
          <p:cNvPr id="390" name="Shape 390"/>
          <p:cNvSpPr txBox="1"/>
          <p:nvPr>
            <p:ph type="title"/>
          </p:nvPr>
        </p:nvSpPr>
        <p:spPr>
          <a:xfrm>
            <a:off x="337350" y="225025"/>
            <a:ext cx="8315400" cy="10296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Provide Support to Faculty for more Active, Engaging Instruction</a:t>
            </a:r>
          </a:p>
        </p:txBody>
      </p:sp>
      <p:pic>
        <p:nvPicPr>
          <p:cNvPr id="391" name="Shape 391"/>
          <p:cNvPicPr preferRelativeResize="0"/>
          <p:nvPr/>
        </p:nvPicPr>
        <p:blipFill>
          <a:blip r:embed="rId3">
            <a:alphaModFix/>
          </a:blip>
          <a:stretch>
            <a:fillRect/>
          </a:stretch>
        </p:blipFill>
        <p:spPr>
          <a:xfrm>
            <a:off x="2442955" y="1451747"/>
            <a:ext cx="4315949" cy="2589561"/>
          </a:xfrm>
          <a:prstGeom prst="rect">
            <a:avLst/>
          </a:prstGeom>
          <a:noFill/>
          <a:ln>
            <a:noFill/>
          </a:ln>
        </p:spPr>
      </p:pic>
      <p:sp>
        <p:nvSpPr>
          <p:cNvPr id="392" name="Shape 392"/>
          <p:cNvSpPr txBox="1"/>
          <p:nvPr/>
        </p:nvSpPr>
        <p:spPr>
          <a:xfrm>
            <a:off x="2366750" y="4038681"/>
            <a:ext cx="5754600" cy="231600"/>
          </a:xfrm>
          <a:prstGeom prst="rect">
            <a:avLst/>
          </a:prstGeom>
          <a:noFill/>
          <a:ln>
            <a:noFill/>
          </a:ln>
        </p:spPr>
        <p:txBody>
          <a:bodyPr anchorCtr="0" anchor="ctr" bIns="91425" lIns="91425" rIns="91425" tIns="91425">
            <a:noAutofit/>
          </a:bodyPr>
          <a:lstStyle/>
          <a:p>
            <a:pPr lvl="0" rtl="0">
              <a:spcBef>
                <a:spcPts val="0"/>
              </a:spcBef>
              <a:buNone/>
            </a:pPr>
            <a:r>
              <a:rPr lang="en-CA" sz="600"/>
              <a:t>http://www.hiddensparks.org/hidden-sparks-blended-learning-lenses-course-2015/</a:t>
            </a:r>
          </a:p>
        </p:txBody>
      </p:sp>
      <p:sp>
        <p:nvSpPr>
          <p:cNvPr id="393" name="Shape 393"/>
          <p:cNvSpPr txBox="1"/>
          <p:nvPr/>
        </p:nvSpPr>
        <p:spPr>
          <a:xfrm>
            <a:off x="1839600" y="4156350"/>
            <a:ext cx="5464800" cy="708600"/>
          </a:xfrm>
          <a:prstGeom prst="rect">
            <a:avLst/>
          </a:prstGeom>
          <a:noFill/>
          <a:ln>
            <a:noFill/>
          </a:ln>
        </p:spPr>
        <p:txBody>
          <a:bodyPr anchorCtr="0" anchor="ctr" bIns="91425" lIns="91425" rIns="91425" tIns="91425">
            <a:noAutofit/>
          </a:bodyPr>
          <a:lstStyle/>
          <a:p>
            <a:pPr lvl="0" rtl="0" algn="ctr">
              <a:spcBef>
                <a:spcPts val="0"/>
              </a:spcBef>
              <a:buNone/>
            </a:pPr>
            <a:r>
              <a:rPr b="1" lang="en-CA" sz="4400">
                <a:solidFill>
                  <a:schemeClr val="dk1"/>
                </a:solidFill>
                <a:latin typeface="Calibri"/>
                <a:ea typeface="Calibri"/>
                <a:cs typeface="Calibri"/>
                <a:sym typeface="Calibri"/>
              </a:rPr>
              <a:t> (often tech enabled)</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8" name="Shape 398"/>
        <p:cNvGrpSpPr/>
        <p:nvPr/>
      </p:nvGrpSpPr>
      <p:grpSpPr>
        <a:xfrm>
          <a:off x="0" y="0"/>
          <a:ext cx="0" cy="0"/>
          <a:chOff x="0" y="0"/>
          <a:chExt cx="0" cy="0"/>
        </a:xfrm>
      </p:grpSpPr>
      <p:pic>
        <p:nvPicPr>
          <p:cNvPr id="399" name="Shape 399"/>
          <p:cNvPicPr preferRelativeResize="0"/>
          <p:nvPr/>
        </p:nvPicPr>
        <p:blipFill>
          <a:blip r:embed="rId3">
            <a:alphaModFix/>
          </a:blip>
          <a:stretch>
            <a:fillRect/>
          </a:stretch>
        </p:blipFill>
        <p:spPr>
          <a:xfrm>
            <a:off x="566875" y="450925"/>
            <a:ext cx="3668324" cy="3668324"/>
          </a:xfrm>
          <a:prstGeom prst="rect">
            <a:avLst/>
          </a:prstGeom>
          <a:noFill/>
          <a:ln>
            <a:noFill/>
          </a:ln>
        </p:spPr>
      </p:pic>
      <p:pic>
        <p:nvPicPr>
          <p:cNvPr id="400" name="Shape 400"/>
          <p:cNvPicPr preferRelativeResize="0"/>
          <p:nvPr/>
        </p:nvPicPr>
        <p:blipFill rotWithShape="1">
          <a:blip r:embed="rId4">
            <a:alphaModFix/>
          </a:blip>
          <a:srcRect b="0" l="23828" r="25333" t="0"/>
          <a:stretch/>
        </p:blipFill>
        <p:spPr>
          <a:xfrm>
            <a:off x="5455025" y="1184599"/>
            <a:ext cx="2259524" cy="2774300"/>
          </a:xfrm>
          <a:prstGeom prst="rect">
            <a:avLst/>
          </a:prstGeom>
          <a:noFill/>
          <a:ln>
            <a:noFill/>
          </a:ln>
        </p:spPr>
      </p:pic>
      <p:sp>
        <p:nvSpPr>
          <p:cNvPr id="401" name="Shape 401"/>
          <p:cNvSpPr txBox="1"/>
          <p:nvPr/>
        </p:nvSpPr>
        <p:spPr>
          <a:xfrm>
            <a:off x="3894350" y="1811050"/>
            <a:ext cx="1361100" cy="1000200"/>
          </a:xfrm>
          <a:prstGeom prst="rect">
            <a:avLst/>
          </a:prstGeom>
          <a:noFill/>
          <a:ln>
            <a:noFill/>
          </a:ln>
        </p:spPr>
        <p:txBody>
          <a:bodyPr anchorCtr="0" anchor="t" bIns="91425" lIns="91425" rIns="91425" tIns="91425">
            <a:noAutofit/>
          </a:bodyPr>
          <a:lstStyle/>
          <a:p>
            <a:pPr lvl="0">
              <a:spcBef>
                <a:spcPts val="0"/>
              </a:spcBef>
              <a:buNone/>
            </a:pPr>
            <a:r>
              <a:rPr lang="en-CA" sz="9600"/>
              <a:t>!=</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6" name="Shape 406"/>
        <p:cNvGrpSpPr/>
        <p:nvPr/>
      </p:nvGrpSpPr>
      <p:grpSpPr>
        <a:xfrm>
          <a:off x="0" y="0"/>
          <a:ext cx="0" cy="0"/>
          <a:chOff x="0" y="0"/>
          <a:chExt cx="0" cy="0"/>
        </a:xfrm>
      </p:grpSpPr>
      <p:pic>
        <p:nvPicPr>
          <p:cNvPr id="407" name="Shape 407"/>
          <p:cNvPicPr preferRelativeResize="0"/>
          <p:nvPr/>
        </p:nvPicPr>
        <p:blipFill>
          <a:blip r:embed="rId3">
            <a:alphaModFix/>
          </a:blip>
          <a:stretch>
            <a:fillRect/>
          </a:stretch>
        </p:blipFill>
        <p:spPr>
          <a:xfrm>
            <a:off x="-2" y="0"/>
            <a:ext cx="5687024" cy="3781874"/>
          </a:xfrm>
          <a:prstGeom prst="rect">
            <a:avLst/>
          </a:prstGeom>
          <a:noFill/>
          <a:ln>
            <a:noFill/>
          </a:ln>
        </p:spPr>
      </p:pic>
      <p:sp>
        <p:nvSpPr>
          <p:cNvPr id="408" name="Shape 408"/>
          <p:cNvSpPr txBox="1"/>
          <p:nvPr/>
        </p:nvSpPr>
        <p:spPr>
          <a:xfrm>
            <a:off x="0" y="3781875"/>
            <a:ext cx="3166500" cy="136200"/>
          </a:xfrm>
          <a:prstGeom prst="rect">
            <a:avLst/>
          </a:prstGeom>
          <a:noFill/>
          <a:ln>
            <a:noFill/>
          </a:ln>
        </p:spPr>
        <p:txBody>
          <a:bodyPr anchorCtr="0" anchor="ctr" bIns="91425" lIns="91425" rIns="91425" tIns="91425">
            <a:noAutofit/>
          </a:bodyPr>
          <a:lstStyle/>
          <a:p>
            <a:pPr lvl="0" rtl="0">
              <a:spcBef>
                <a:spcPts val="0"/>
              </a:spcBef>
              <a:buNone/>
            </a:pPr>
            <a:r>
              <a:rPr lang="en-CA" sz="600"/>
              <a:t>http://www.fastweb.com/student-life/articles/the-5-students-you-meet-in-group-projects</a:t>
            </a:r>
          </a:p>
        </p:txBody>
      </p:sp>
      <p:pic>
        <p:nvPicPr>
          <p:cNvPr id="409" name="Shape 409"/>
          <p:cNvPicPr preferRelativeResize="0"/>
          <p:nvPr/>
        </p:nvPicPr>
        <p:blipFill>
          <a:blip r:embed="rId4">
            <a:alphaModFix/>
          </a:blip>
          <a:stretch>
            <a:fillRect/>
          </a:stretch>
        </p:blipFill>
        <p:spPr>
          <a:xfrm>
            <a:off x="4667250" y="2363500"/>
            <a:ext cx="4476750" cy="2209800"/>
          </a:xfrm>
          <a:prstGeom prst="rect">
            <a:avLst/>
          </a:prstGeom>
          <a:noFill/>
          <a:ln>
            <a:noFill/>
          </a:ln>
        </p:spPr>
      </p:pic>
      <p:sp>
        <p:nvSpPr>
          <p:cNvPr id="410" name="Shape 410"/>
          <p:cNvSpPr txBox="1"/>
          <p:nvPr/>
        </p:nvSpPr>
        <p:spPr>
          <a:xfrm>
            <a:off x="4667250" y="4573300"/>
            <a:ext cx="2900100" cy="136200"/>
          </a:xfrm>
          <a:prstGeom prst="rect">
            <a:avLst/>
          </a:prstGeom>
          <a:noFill/>
          <a:ln>
            <a:noFill/>
          </a:ln>
        </p:spPr>
        <p:txBody>
          <a:bodyPr anchorCtr="0" anchor="ctr" bIns="91425" lIns="91425" rIns="91425" tIns="91425">
            <a:noAutofit/>
          </a:bodyPr>
          <a:lstStyle/>
          <a:p>
            <a:pPr lvl="0" rtl="0">
              <a:spcBef>
                <a:spcPts val="0"/>
              </a:spcBef>
              <a:buNone/>
            </a:pPr>
            <a:r>
              <a:rPr lang="en-CA" sz="600"/>
              <a:t>http://campusscholars.com/</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5" name="Shape 415"/>
        <p:cNvGrpSpPr/>
        <p:nvPr/>
      </p:nvGrpSpPr>
      <p:grpSpPr>
        <a:xfrm>
          <a:off x="0" y="0"/>
          <a:ext cx="0" cy="0"/>
          <a:chOff x="0" y="0"/>
          <a:chExt cx="0" cy="0"/>
        </a:xfrm>
      </p:grpSpPr>
      <p:sp>
        <p:nvSpPr>
          <p:cNvPr id="416" name="Shape 416"/>
          <p:cNvSpPr txBox="1"/>
          <p:nvPr>
            <p:ph type="title"/>
          </p:nvPr>
        </p:nvSpPr>
        <p:spPr>
          <a:xfrm>
            <a:off x="457200" y="369093"/>
            <a:ext cx="8229600" cy="2000100"/>
          </a:xfrm>
          <a:prstGeom prst="rect">
            <a:avLst/>
          </a:prstGeom>
          <a:noFill/>
          <a:ln>
            <a:noFill/>
          </a:ln>
        </p:spPr>
        <p:txBody>
          <a:bodyPr anchorCtr="0" anchor="ctr" bIns="45700" lIns="91425" rIns="91425" tIns="45700">
            <a:noAutofit/>
          </a:bodyPr>
          <a:lstStyle/>
          <a:p>
            <a:pPr indent="0" lvl="0" marL="0" marR="0" rtl="0" algn="ctr">
              <a:spcBef>
                <a:spcPts val="0"/>
              </a:spcBef>
              <a:spcAft>
                <a:spcPts val="3000"/>
              </a:spcAft>
              <a:buClr>
                <a:schemeClr val="dk1"/>
              </a:buClr>
              <a:buSzPct val="25000"/>
              <a:buFont typeface="Calibri"/>
              <a:buNone/>
            </a:pPr>
            <a:r>
              <a:rPr i="1" lang="en-CA" sz="5400">
                <a:solidFill>
                  <a:schemeClr val="dk1"/>
                </a:solidFill>
                <a:latin typeface="Calibri"/>
                <a:ea typeface="Calibri"/>
                <a:cs typeface="Calibri"/>
                <a:sym typeface="Calibri"/>
              </a:rPr>
              <a:t>Questions / Discussion</a:t>
            </a:r>
          </a:p>
        </p:txBody>
      </p:sp>
      <p:sp>
        <p:nvSpPr>
          <p:cNvPr id="417" name="Shape 417"/>
          <p:cNvSpPr txBox="1"/>
          <p:nvPr>
            <p:ph idx="4294967295" type="subTitle"/>
          </p:nvPr>
        </p:nvSpPr>
        <p:spPr>
          <a:xfrm>
            <a:off x="1344100" y="2369206"/>
            <a:ext cx="6215700" cy="971700"/>
          </a:xfrm>
          <a:prstGeom prst="rect">
            <a:avLst/>
          </a:prstGeom>
          <a:noFill/>
          <a:ln>
            <a:noFill/>
          </a:ln>
        </p:spPr>
        <p:txBody>
          <a:bodyPr anchorCtr="0" anchor="t" bIns="45700" lIns="91425" rIns="91425" tIns="45700">
            <a:noAutofit/>
          </a:bodyPr>
          <a:lstStyle/>
          <a:p>
            <a:pPr indent="0" lvl="0" marL="0" marR="0" rtl="0" algn="ctr">
              <a:spcBef>
                <a:spcPts val="0"/>
              </a:spcBef>
              <a:buClr>
                <a:schemeClr val="dk1"/>
              </a:buClr>
              <a:buSzPct val="25000"/>
              <a:buFont typeface="Arial"/>
              <a:buNone/>
            </a:pPr>
            <a:r>
              <a:rPr i="1" lang="en-CA" sz="2400">
                <a:solidFill>
                  <a:schemeClr val="dk1"/>
                </a:solidFill>
                <a:latin typeface="Calibri"/>
                <a:ea typeface="Calibri"/>
                <a:cs typeface="Calibri"/>
                <a:sym typeface="Calibri"/>
              </a:rPr>
              <a:t>Will Monroe: </a:t>
            </a:r>
            <a:r>
              <a:rPr i="1" lang="en-CA" sz="2400" u="sng">
                <a:solidFill>
                  <a:schemeClr val="hlink"/>
                </a:solidFill>
                <a:latin typeface="Calibri"/>
                <a:ea typeface="Calibri"/>
                <a:cs typeface="Calibri"/>
                <a:sym typeface="Calibri"/>
                <a:hlinkClick r:id="rId3"/>
              </a:rPr>
              <a:t>will.monroe@law.lsu.edu</a:t>
            </a:r>
            <a:r>
              <a:rPr i="1" lang="en-CA" sz="2400">
                <a:solidFill>
                  <a:schemeClr val="dk1"/>
                </a:solidFill>
                <a:latin typeface="Calibri"/>
                <a:ea typeface="Calibri"/>
                <a:cs typeface="Calibri"/>
                <a:sym typeface="Calibri"/>
              </a:rPr>
              <a:t> </a:t>
            </a:r>
          </a:p>
          <a:p>
            <a:pPr indent="0" lvl="0" marL="0" marR="0" rtl="0" algn="ctr">
              <a:spcBef>
                <a:spcPts val="0"/>
              </a:spcBef>
              <a:buClr>
                <a:schemeClr val="dk1"/>
              </a:buClr>
              <a:buSzPct val="25000"/>
              <a:buFont typeface="Arial"/>
              <a:buNone/>
            </a:pPr>
            <a:r>
              <a:rPr i="1" lang="en-CA" sz="2400">
                <a:solidFill>
                  <a:schemeClr val="dk1"/>
                </a:solidFill>
                <a:latin typeface="Calibri"/>
                <a:ea typeface="Calibri"/>
                <a:cs typeface="Calibri"/>
                <a:sym typeface="Calibri"/>
              </a:rPr>
              <a:t>Rich McCue: </a:t>
            </a:r>
            <a:r>
              <a:rPr i="1" lang="en-CA" sz="2400" u="sng">
                <a:solidFill>
                  <a:schemeClr val="hlink"/>
                </a:solidFill>
                <a:latin typeface="Calibri"/>
                <a:ea typeface="Calibri"/>
                <a:cs typeface="Calibri"/>
                <a:sym typeface="Calibri"/>
                <a:hlinkClick r:id="rId4"/>
              </a:rPr>
              <a:t>rmccue@uvic.ca</a:t>
            </a:r>
            <a:r>
              <a:rPr i="1" lang="en-CA" sz="2400">
                <a:solidFill>
                  <a:schemeClr val="dk1"/>
                </a:solidFill>
                <a:latin typeface="Calibri"/>
                <a:ea typeface="Calibri"/>
                <a:cs typeface="Calibri"/>
                <a:sym typeface="Calibri"/>
              </a:rPr>
              <a:t> </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 name="Shape 116"/>
        <p:cNvGrpSpPr/>
        <p:nvPr/>
      </p:nvGrpSpPr>
      <p:grpSpPr>
        <a:xfrm>
          <a:off x="0" y="0"/>
          <a:ext cx="0" cy="0"/>
          <a:chOff x="0" y="0"/>
          <a:chExt cx="0" cy="0"/>
        </a:xfrm>
      </p:grpSpPr>
      <p:sp>
        <p:nvSpPr>
          <p:cNvPr id="117" name="Shape 117"/>
          <p:cNvSpPr txBox="1"/>
          <p:nvPr>
            <p:ph type="title"/>
          </p:nvPr>
        </p:nvSpPr>
        <p:spPr>
          <a:xfrm>
            <a:off x="457200" y="-9"/>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LSU Surveys Started in 2008?</a:t>
            </a:r>
          </a:p>
        </p:txBody>
      </p:sp>
      <p:pic>
        <p:nvPicPr>
          <p:cNvPr id="118" name="Shape 118"/>
          <p:cNvPicPr preferRelativeResize="0"/>
          <p:nvPr/>
        </p:nvPicPr>
        <p:blipFill>
          <a:blip r:embed="rId4">
            <a:alphaModFix/>
          </a:blip>
          <a:stretch>
            <a:fillRect/>
          </a:stretch>
        </p:blipFill>
        <p:spPr>
          <a:xfrm>
            <a:off x="285750" y="1314450"/>
            <a:ext cx="8572500" cy="2667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nvSpPr>
        <p:spPr>
          <a:xfrm>
            <a:off x="3148050" y="1624725"/>
            <a:ext cx="2138400" cy="1506900"/>
          </a:xfrm>
          <a:prstGeom prst="rect">
            <a:avLst/>
          </a:prstGeom>
          <a:solidFill>
            <a:srgbClr val="FFFF00"/>
          </a:solidFill>
          <a:ln>
            <a:noFill/>
          </a:ln>
        </p:spPr>
        <p:txBody>
          <a:bodyPr anchorCtr="0" anchor="t" bIns="45700" lIns="91425" rIns="91425" tIns="45700">
            <a:noAutofit/>
          </a:bodyPr>
          <a:lstStyle/>
          <a:p>
            <a:pPr indent="0" lvl="0" marL="0" marR="0" rtl="0" algn="ctr">
              <a:spcBef>
                <a:spcPts val="0"/>
              </a:spcBef>
              <a:buSzPct val="25000"/>
              <a:buNone/>
            </a:pPr>
            <a:r>
              <a:rPr b="1" lang="en-CA" sz="3000">
                <a:solidFill>
                  <a:schemeClr val="dk1"/>
                </a:solidFill>
                <a:latin typeface="Calibri"/>
                <a:ea typeface="Calibri"/>
                <a:cs typeface="Calibri"/>
                <a:sym typeface="Calibri"/>
              </a:rPr>
              <a:t>Current</a:t>
            </a:r>
          </a:p>
          <a:p>
            <a:pPr indent="0" lvl="0" marL="0" marR="0" rtl="0" algn="ctr">
              <a:spcBef>
                <a:spcPts val="0"/>
              </a:spcBef>
              <a:buSzPct val="25000"/>
              <a:buNone/>
            </a:pPr>
            <a:r>
              <a:rPr b="1" i="0" lang="en-CA" sz="3000" u="none" cap="none" strike="noStrike">
                <a:solidFill>
                  <a:schemeClr val="dk1"/>
                </a:solidFill>
                <a:latin typeface="Calibri"/>
                <a:ea typeface="Calibri"/>
                <a:cs typeface="Calibri"/>
                <a:sym typeface="Calibri"/>
              </a:rPr>
              <a:t>SURVEY QUESTIONS</a:t>
            </a:r>
          </a:p>
        </p:txBody>
      </p:sp>
      <p:sp>
        <p:nvSpPr>
          <p:cNvPr id="125" name="Shape 125"/>
          <p:cNvSpPr txBox="1"/>
          <p:nvPr/>
        </p:nvSpPr>
        <p:spPr>
          <a:xfrm>
            <a:off x="222425" y="200148"/>
            <a:ext cx="2895600" cy="1327200"/>
          </a:xfrm>
          <a:prstGeom prst="rect">
            <a:avLst/>
          </a:prstGeom>
          <a:solidFill>
            <a:srgbClr val="FBD4B4"/>
          </a:solidFill>
          <a:ln>
            <a:noFill/>
          </a:ln>
        </p:spPr>
        <p:txBody>
          <a:bodyPr anchorCtr="0" anchor="t" bIns="45700" lIns="91425" rIns="91425" tIns="45700">
            <a:noAutofit/>
          </a:bodyPr>
          <a:lstStyle/>
          <a:p>
            <a:pPr indent="0" lvl="0" marL="0" marR="0" rtl="0" algn="l">
              <a:spcBef>
                <a:spcPts val="0"/>
              </a:spcBef>
              <a:buSzPct val="25000"/>
              <a:buNone/>
            </a:pPr>
            <a:r>
              <a:rPr b="1" i="0" lang="en-CA" sz="2400" u="none" cap="none" strike="noStrike">
                <a:solidFill>
                  <a:schemeClr val="dk1"/>
                </a:solidFill>
                <a:latin typeface="Calibri"/>
                <a:ea typeface="Calibri"/>
                <a:cs typeface="Calibri"/>
                <a:sym typeface="Calibri"/>
              </a:rPr>
              <a:t>MOBILE DEVICES</a:t>
            </a:r>
          </a:p>
          <a:p>
            <a:pPr indent="-285750" lvl="0" marL="285750" marR="0" rtl="0" algn="l">
              <a:spcBef>
                <a:spcPts val="0"/>
              </a:spcBef>
              <a:buClr>
                <a:schemeClr val="dk1"/>
              </a:buClr>
              <a:buSzPct val="100000"/>
              <a:buFont typeface="Calibri"/>
              <a:buChar char="•"/>
            </a:pPr>
            <a:r>
              <a:rPr b="0" i="0" lang="en-CA" sz="1800" u="none" cap="none" strike="noStrike">
                <a:solidFill>
                  <a:schemeClr val="dk1"/>
                </a:solidFill>
                <a:latin typeface="Calibri"/>
                <a:ea typeface="Calibri"/>
                <a:cs typeface="Calibri"/>
                <a:sym typeface="Calibri"/>
              </a:rPr>
              <a:t>Types owned</a:t>
            </a:r>
          </a:p>
          <a:p>
            <a:pPr indent="-285750" lvl="0" marL="285750" marR="0" rtl="0" algn="l">
              <a:spcBef>
                <a:spcPts val="0"/>
              </a:spcBef>
              <a:buClr>
                <a:schemeClr val="dk1"/>
              </a:buClr>
              <a:buSzPct val="100000"/>
              <a:buFont typeface="Calibri"/>
              <a:buChar char="•"/>
            </a:pPr>
            <a:r>
              <a:rPr lang="en-CA" sz="1800">
                <a:solidFill>
                  <a:schemeClr val="dk1"/>
                </a:solidFill>
                <a:latin typeface="Calibri"/>
                <a:ea typeface="Calibri"/>
                <a:cs typeface="Calibri"/>
                <a:sym typeface="Calibri"/>
              </a:rPr>
              <a:t>Service provider used</a:t>
            </a:r>
          </a:p>
          <a:p>
            <a:pPr indent="-285750" lvl="0" marL="285750" marR="0" rtl="0" algn="l">
              <a:spcBef>
                <a:spcPts val="0"/>
              </a:spcBef>
              <a:buClr>
                <a:schemeClr val="dk1"/>
              </a:buClr>
              <a:buSzPct val="100000"/>
              <a:buFont typeface="Calibri"/>
              <a:buChar char="•"/>
            </a:pPr>
            <a:r>
              <a:rPr b="0" i="0" lang="en-CA" sz="1800" u="none" cap="none" strike="noStrike">
                <a:solidFill>
                  <a:schemeClr val="dk1"/>
                </a:solidFill>
                <a:latin typeface="Calibri"/>
                <a:ea typeface="Calibri"/>
                <a:cs typeface="Calibri"/>
                <a:sym typeface="Calibri"/>
              </a:rPr>
              <a:t>University-related usage</a:t>
            </a:r>
          </a:p>
        </p:txBody>
      </p:sp>
      <p:sp>
        <p:nvSpPr>
          <p:cNvPr id="126" name="Shape 126"/>
          <p:cNvSpPr txBox="1"/>
          <p:nvPr/>
        </p:nvSpPr>
        <p:spPr>
          <a:xfrm>
            <a:off x="213800" y="3171851"/>
            <a:ext cx="3959700" cy="1553400"/>
          </a:xfrm>
          <a:prstGeom prst="rect">
            <a:avLst/>
          </a:prstGeom>
          <a:solidFill>
            <a:srgbClr val="FBB7EE"/>
          </a:solidFill>
          <a:ln>
            <a:noFill/>
          </a:ln>
        </p:spPr>
        <p:txBody>
          <a:bodyPr anchorCtr="0" anchor="t" bIns="45700" lIns="91425" rIns="91425" tIns="45700">
            <a:noAutofit/>
          </a:bodyPr>
          <a:lstStyle/>
          <a:p>
            <a:pPr indent="0" lvl="0" marL="0" marR="0" rtl="0" algn="l">
              <a:spcBef>
                <a:spcPts val="0"/>
              </a:spcBef>
              <a:buSzPct val="25000"/>
              <a:buNone/>
            </a:pPr>
            <a:r>
              <a:rPr b="1" i="0" lang="en-CA" sz="2400" u="none" cap="none" strike="noStrike">
                <a:solidFill>
                  <a:schemeClr val="dk1"/>
                </a:solidFill>
                <a:latin typeface="Calibri"/>
                <a:ea typeface="Calibri"/>
                <a:cs typeface="Calibri"/>
                <a:sym typeface="Calibri"/>
              </a:rPr>
              <a:t>E-MAIL &amp; COLLABORATION</a:t>
            </a:r>
          </a:p>
          <a:p>
            <a:pPr indent="-285750" lvl="0" marL="285750" marR="0" rtl="0" algn="l">
              <a:spcBef>
                <a:spcPts val="0"/>
              </a:spcBef>
              <a:buClr>
                <a:schemeClr val="dk1"/>
              </a:buClr>
              <a:buSzPct val="100000"/>
              <a:buFont typeface="Calibri"/>
              <a:buChar char="•"/>
            </a:pPr>
            <a:r>
              <a:rPr b="0" i="0" lang="en-CA" sz="1800" u="none" cap="none" strike="noStrike">
                <a:solidFill>
                  <a:schemeClr val="dk1"/>
                </a:solidFill>
                <a:latin typeface="Calibri"/>
                <a:ea typeface="Calibri"/>
                <a:cs typeface="Calibri"/>
                <a:sym typeface="Calibri"/>
              </a:rPr>
              <a:t>Primary email</a:t>
            </a:r>
            <a:r>
              <a:rPr lang="en-CA" sz="1800">
                <a:solidFill>
                  <a:schemeClr val="dk1"/>
                </a:solidFill>
                <a:latin typeface="Calibri"/>
                <a:ea typeface="Calibri"/>
                <a:cs typeface="Calibri"/>
                <a:sym typeface="Calibri"/>
              </a:rPr>
              <a:t> account</a:t>
            </a:r>
          </a:p>
          <a:p>
            <a:pPr indent="-285750" lvl="0" marL="285750" marR="0" rtl="0" algn="l">
              <a:spcBef>
                <a:spcPts val="0"/>
              </a:spcBef>
              <a:buClr>
                <a:schemeClr val="dk1"/>
              </a:buClr>
              <a:buSzPct val="100000"/>
              <a:buFont typeface="Calibri"/>
              <a:buChar char="•"/>
            </a:pPr>
            <a:r>
              <a:rPr lang="en-CA" sz="1800">
                <a:solidFill>
                  <a:schemeClr val="dk1"/>
                </a:solidFill>
                <a:latin typeface="Calibri"/>
                <a:ea typeface="Calibri"/>
                <a:cs typeface="Calibri"/>
                <a:sym typeface="Calibri"/>
              </a:rPr>
              <a:t>Campus e</a:t>
            </a:r>
            <a:r>
              <a:rPr b="0" i="0" lang="en-CA" sz="1800" u="none" cap="none" strike="noStrike">
                <a:solidFill>
                  <a:schemeClr val="dk1"/>
                </a:solidFill>
                <a:latin typeface="Calibri"/>
                <a:ea typeface="Calibri"/>
                <a:cs typeface="Calibri"/>
                <a:sym typeface="Calibri"/>
              </a:rPr>
              <a:t>mail usage</a:t>
            </a:r>
          </a:p>
          <a:p>
            <a:pPr indent="-285750" lvl="0" marL="285750" marR="0" rtl="0" algn="l">
              <a:spcBef>
                <a:spcPts val="0"/>
              </a:spcBef>
              <a:buClr>
                <a:schemeClr val="dk1"/>
              </a:buClr>
              <a:buSzPct val="100000"/>
              <a:buFont typeface="Calibri"/>
              <a:buChar char="•"/>
            </a:pPr>
            <a:r>
              <a:rPr b="0" i="0" lang="en-CA" sz="1800" u="none" cap="none" strike="noStrike">
                <a:solidFill>
                  <a:schemeClr val="dk1"/>
                </a:solidFill>
                <a:latin typeface="Calibri"/>
                <a:ea typeface="Calibri"/>
                <a:cs typeface="Calibri"/>
                <a:sym typeface="Calibri"/>
              </a:rPr>
              <a:t>Collaborative document editing tools </a:t>
            </a:r>
          </a:p>
          <a:p>
            <a:pPr indent="-285750" lvl="0" marL="285750" marR="0" rtl="0" algn="l">
              <a:spcBef>
                <a:spcPts val="0"/>
              </a:spcBef>
              <a:buClr>
                <a:schemeClr val="dk1"/>
              </a:buClr>
              <a:buSzPct val="100000"/>
              <a:buFont typeface="Calibri"/>
              <a:buChar char="•"/>
            </a:pPr>
            <a:r>
              <a:rPr lang="en-CA" sz="1800">
                <a:solidFill>
                  <a:schemeClr val="dk1"/>
                </a:solidFill>
                <a:latin typeface="Calibri"/>
                <a:ea typeface="Calibri"/>
                <a:cs typeface="Calibri"/>
                <a:sym typeface="Calibri"/>
              </a:rPr>
              <a:t>Audio-v</a:t>
            </a:r>
            <a:r>
              <a:rPr b="0" i="0" lang="en-CA" sz="1800" u="none" cap="none" strike="noStrike">
                <a:solidFill>
                  <a:schemeClr val="dk1"/>
                </a:solidFill>
                <a:latin typeface="Calibri"/>
                <a:ea typeface="Calibri"/>
                <a:cs typeface="Calibri"/>
                <a:sym typeface="Calibri"/>
              </a:rPr>
              <a:t>ideo collaboration tools</a:t>
            </a:r>
          </a:p>
        </p:txBody>
      </p:sp>
      <p:sp>
        <p:nvSpPr>
          <p:cNvPr id="127" name="Shape 127"/>
          <p:cNvSpPr txBox="1"/>
          <p:nvPr/>
        </p:nvSpPr>
        <p:spPr>
          <a:xfrm>
            <a:off x="5585000" y="109625"/>
            <a:ext cx="3487200" cy="2130900"/>
          </a:xfrm>
          <a:prstGeom prst="rect">
            <a:avLst/>
          </a:prstGeom>
          <a:solidFill>
            <a:srgbClr val="D6E3BC"/>
          </a:solidFill>
          <a:ln>
            <a:noFill/>
          </a:ln>
        </p:spPr>
        <p:txBody>
          <a:bodyPr anchorCtr="0" anchor="t" bIns="45700" lIns="91425" rIns="91425" tIns="45700">
            <a:noAutofit/>
          </a:bodyPr>
          <a:lstStyle/>
          <a:p>
            <a:pPr indent="0" lvl="0" marL="0" marR="0" rtl="0" algn="l">
              <a:spcBef>
                <a:spcPts val="0"/>
              </a:spcBef>
              <a:buSzPct val="25000"/>
              <a:buNone/>
            </a:pPr>
            <a:r>
              <a:rPr b="1" i="0" lang="en-CA" sz="2400" u="none" cap="none" strike="noStrike">
                <a:solidFill>
                  <a:schemeClr val="dk1"/>
                </a:solidFill>
                <a:latin typeface="Calibri"/>
                <a:ea typeface="Calibri"/>
                <a:cs typeface="Calibri"/>
                <a:sym typeface="Calibri"/>
              </a:rPr>
              <a:t>COMPUTING &amp; </a:t>
            </a:r>
            <a:r>
              <a:rPr b="1" lang="en-CA" sz="2400">
                <a:solidFill>
                  <a:schemeClr val="dk1"/>
                </a:solidFill>
                <a:latin typeface="Calibri"/>
                <a:ea typeface="Calibri"/>
                <a:cs typeface="Calibri"/>
                <a:sym typeface="Calibri"/>
              </a:rPr>
              <a:t>INTERNET</a:t>
            </a:r>
          </a:p>
          <a:p>
            <a:pPr indent="-285750" lvl="0" marL="285750" marR="0" rtl="0" algn="l">
              <a:spcBef>
                <a:spcPts val="0"/>
              </a:spcBef>
              <a:buClr>
                <a:schemeClr val="dk1"/>
              </a:buClr>
              <a:buSzPct val="100000"/>
              <a:buFont typeface="Calibri"/>
              <a:buChar char="•"/>
            </a:pPr>
            <a:r>
              <a:rPr b="0" i="0" lang="en-CA" sz="1800" u="none" cap="none" strike="noStrike">
                <a:solidFill>
                  <a:schemeClr val="dk1"/>
                </a:solidFill>
                <a:latin typeface="Calibri"/>
                <a:ea typeface="Calibri"/>
                <a:cs typeface="Calibri"/>
                <a:sym typeface="Calibri"/>
              </a:rPr>
              <a:t>Laptops – </a:t>
            </a:r>
            <a:r>
              <a:rPr lang="en-CA" sz="1800">
                <a:solidFill>
                  <a:schemeClr val="dk1"/>
                </a:solidFill>
                <a:latin typeface="Calibri"/>
                <a:ea typeface="Calibri"/>
                <a:cs typeface="Calibri"/>
                <a:sym typeface="Calibri"/>
              </a:rPr>
              <a:t>types &amp;</a:t>
            </a:r>
            <a:r>
              <a:rPr b="0" i="0" lang="en-CA" sz="1800" u="none" cap="none" strike="noStrike">
                <a:solidFill>
                  <a:schemeClr val="dk1"/>
                </a:solidFill>
                <a:latin typeface="Calibri"/>
                <a:ea typeface="Calibri"/>
                <a:cs typeface="Calibri"/>
                <a:sym typeface="Calibri"/>
              </a:rPr>
              <a:t> </a:t>
            </a:r>
            <a:r>
              <a:rPr lang="en-CA" sz="1800">
                <a:solidFill>
                  <a:schemeClr val="dk1"/>
                </a:solidFill>
                <a:latin typeface="Calibri"/>
                <a:ea typeface="Calibri"/>
                <a:cs typeface="Calibri"/>
                <a:sym typeface="Calibri"/>
              </a:rPr>
              <a:t>usage</a:t>
            </a:r>
          </a:p>
          <a:p>
            <a:pPr indent="-285750" lvl="0" marL="285750" marR="0" rtl="0" algn="l">
              <a:spcBef>
                <a:spcPts val="0"/>
              </a:spcBef>
              <a:buClr>
                <a:schemeClr val="dk1"/>
              </a:buClr>
              <a:buSzPct val="100000"/>
              <a:buFont typeface="Calibri"/>
              <a:buChar char="•"/>
            </a:pPr>
            <a:r>
              <a:rPr lang="en-CA" sz="1800">
                <a:solidFill>
                  <a:schemeClr val="dk1"/>
                </a:solidFill>
                <a:latin typeface="Calibri"/>
                <a:ea typeface="Calibri"/>
                <a:cs typeface="Calibri"/>
                <a:sym typeface="Calibri"/>
              </a:rPr>
              <a:t>Tablet &amp; eReader usage</a:t>
            </a:r>
          </a:p>
          <a:p>
            <a:pPr indent="-285750" lvl="0" marL="285750" marR="0" rtl="0" algn="l">
              <a:spcBef>
                <a:spcPts val="0"/>
              </a:spcBef>
              <a:buClr>
                <a:schemeClr val="dk1"/>
              </a:buClr>
              <a:buSzPct val="100000"/>
              <a:buFont typeface="Calibri"/>
              <a:buChar char="•"/>
            </a:pPr>
            <a:r>
              <a:rPr lang="en-CA" sz="1800">
                <a:solidFill>
                  <a:schemeClr val="dk1"/>
                </a:solidFill>
                <a:latin typeface="Calibri"/>
                <a:ea typeface="Calibri"/>
                <a:cs typeface="Calibri"/>
                <a:sym typeface="Calibri"/>
              </a:rPr>
              <a:t>In-class n</a:t>
            </a:r>
            <a:r>
              <a:rPr b="0" i="0" lang="en-CA" sz="1800" u="none" cap="none" strike="noStrike">
                <a:solidFill>
                  <a:schemeClr val="dk1"/>
                </a:solidFill>
                <a:latin typeface="Calibri"/>
                <a:ea typeface="Calibri"/>
                <a:cs typeface="Calibri"/>
                <a:sym typeface="Calibri"/>
              </a:rPr>
              <a:t>ote-taking</a:t>
            </a:r>
            <a:r>
              <a:rPr lang="en-CA" sz="1800">
                <a:solidFill>
                  <a:schemeClr val="dk1"/>
                </a:solidFill>
                <a:latin typeface="Calibri"/>
                <a:ea typeface="Calibri"/>
                <a:cs typeface="Calibri"/>
                <a:sym typeface="Calibri"/>
              </a:rPr>
              <a:t> tools</a:t>
            </a:r>
          </a:p>
          <a:p>
            <a:pPr indent="-285750" lvl="0" marL="285750" marR="0" rtl="0" algn="l">
              <a:spcBef>
                <a:spcPts val="0"/>
              </a:spcBef>
              <a:buClr>
                <a:schemeClr val="dk1"/>
              </a:buClr>
              <a:buSzPct val="100000"/>
              <a:buFont typeface="Calibri"/>
              <a:buChar char="•"/>
            </a:pPr>
            <a:r>
              <a:rPr lang="en-CA" sz="1800">
                <a:solidFill>
                  <a:schemeClr val="dk1"/>
                </a:solidFill>
                <a:latin typeface="Calibri"/>
                <a:ea typeface="Calibri"/>
                <a:cs typeface="Calibri"/>
                <a:sym typeface="Calibri"/>
              </a:rPr>
              <a:t>Internet access</a:t>
            </a:r>
          </a:p>
          <a:p>
            <a:pPr indent="-285750" lvl="0" marL="285750" marR="0" rtl="0" algn="l">
              <a:spcBef>
                <a:spcPts val="0"/>
              </a:spcBef>
              <a:buClr>
                <a:schemeClr val="dk1"/>
              </a:buClr>
              <a:buSzPct val="100000"/>
              <a:buFont typeface="Calibri"/>
              <a:buChar char="•"/>
            </a:pPr>
            <a:r>
              <a:rPr lang="en-CA" sz="1800">
                <a:solidFill>
                  <a:schemeClr val="dk1"/>
                </a:solidFill>
                <a:latin typeface="Calibri"/>
                <a:ea typeface="Calibri"/>
                <a:cs typeface="Calibri"/>
                <a:sym typeface="Calibri"/>
              </a:rPr>
              <a:t>File backup methods &amp; Printing</a:t>
            </a:r>
          </a:p>
          <a:p>
            <a:pPr indent="-285750" lvl="0" marL="285750" marR="0" rtl="0" algn="l">
              <a:spcBef>
                <a:spcPts val="0"/>
              </a:spcBef>
              <a:buClr>
                <a:schemeClr val="dk1"/>
              </a:buClr>
              <a:buSzPct val="100000"/>
              <a:buFont typeface="Calibri"/>
              <a:buChar char="•"/>
            </a:pPr>
            <a:r>
              <a:rPr lang="en-CA" sz="1800">
                <a:solidFill>
                  <a:schemeClr val="dk1"/>
                </a:solidFill>
                <a:latin typeface="Calibri"/>
                <a:ea typeface="Calibri"/>
                <a:cs typeface="Calibri"/>
                <a:sym typeface="Calibri"/>
              </a:rPr>
              <a:t>Experience with online courses</a:t>
            </a:r>
          </a:p>
        </p:txBody>
      </p:sp>
      <p:sp>
        <p:nvSpPr>
          <p:cNvPr id="128" name="Shape 128"/>
          <p:cNvSpPr/>
          <p:nvPr/>
        </p:nvSpPr>
        <p:spPr>
          <a:xfrm rot="-2534265">
            <a:off x="5543828" y="2761515"/>
            <a:ext cx="418173" cy="552781"/>
          </a:xfrm>
          <a:prstGeom prst="downArrow">
            <a:avLst>
              <a:gd fmla="val 50000" name="adj1"/>
              <a:gd fmla="val 50000" name="adj2"/>
            </a:avLst>
          </a:prstGeom>
          <a:solidFill>
            <a:schemeClr val="accent1"/>
          </a:solidFill>
          <a:ln cap="flat" cmpd="sng" w="25400">
            <a:solidFill>
              <a:srgbClr val="395E8A"/>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29" name="Shape 129"/>
          <p:cNvSpPr/>
          <p:nvPr/>
        </p:nvSpPr>
        <p:spPr>
          <a:xfrm rot="2212674">
            <a:off x="2546052" y="2692396"/>
            <a:ext cx="429420" cy="538920"/>
          </a:xfrm>
          <a:prstGeom prst="downArrow">
            <a:avLst>
              <a:gd fmla="val 50000" name="adj1"/>
              <a:gd fmla="val 50000" name="adj2"/>
            </a:avLst>
          </a:prstGeom>
          <a:solidFill>
            <a:schemeClr val="accent1"/>
          </a:solidFill>
          <a:ln cap="flat" cmpd="sng" w="25400">
            <a:solidFill>
              <a:srgbClr val="395E8A"/>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30" name="Shape 130"/>
          <p:cNvSpPr/>
          <p:nvPr/>
        </p:nvSpPr>
        <p:spPr>
          <a:xfrm rot="-9394210">
            <a:off x="4978697" y="1395014"/>
            <a:ext cx="458722" cy="499718"/>
          </a:xfrm>
          <a:prstGeom prst="downArrow">
            <a:avLst>
              <a:gd fmla="val 50000" name="adj1"/>
              <a:gd fmla="val 50000" name="adj2"/>
            </a:avLst>
          </a:prstGeom>
          <a:solidFill>
            <a:schemeClr val="accent1"/>
          </a:solidFill>
          <a:ln cap="flat" cmpd="sng" w="25400">
            <a:solidFill>
              <a:srgbClr val="395E8A"/>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31" name="Shape 131"/>
          <p:cNvSpPr/>
          <p:nvPr/>
        </p:nvSpPr>
        <p:spPr>
          <a:xfrm rot="8587326">
            <a:off x="2622229" y="1589261"/>
            <a:ext cx="429420" cy="538920"/>
          </a:xfrm>
          <a:prstGeom prst="downArrow">
            <a:avLst>
              <a:gd fmla="val 50000" name="adj1"/>
              <a:gd fmla="val 50000" name="adj2"/>
            </a:avLst>
          </a:prstGeom>
          <a:solidFill>
            <a:schemeClr val="accent1"/>
          </a:solidFill>
          <a:ln cap="flat" cmpd="sng" w="25400">
            <a:solidFill>
              <a:srgbClr val="395E8A"/>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chemeClr val="lt1"/>
              </a:solidFill>
              <a:latin typeface="Calibri"/>
              <a:ea typeface="Calibri"/>
              <a:cs typeface="Calibri"/>
              <a:sym typeface="Calibri"/>
            </a:endParaRPr>
          </a:p>
        </p:txBody>
      </p:sp>
      <p:sp>
        <p:nvSpPr>
          <p:cNvPr id="132" name="Shape 132"/>
          <p:cNvSpPr txBox="1"/>
          <p:nvPr/>
        </p:nvSpPr>
        <p:spPr>
          <a:xfrm>
            <a:off x="5744225" y="3284523"/>
            <a:ext cx="2283300" cy="1327200"/>
          </a:xfrm>
          <a:prstGeom prst="rect">
            <a:avLst/>
          </a:prstGeom>
          <a:solidFill>
            <a:srgbClr val="DAE5F1"/>
          </a:solidFill>
          <a:ln>
            <a:noFill/>
          </a:ln>
        </p:spPr>
        <p:txBody>
          <a:bodyPr anchorCtr="0" anchor="t" bIns="45700" lIns="91425" rIns="91425" tIns="45700">
            <a:noAutofit/>
          </a:bodyPr>
          <a:lstStyle/>
          <a:p>
            <a:pPr indent="0" lvl="0" marL="0" marR="0" rtl="0" algn="l">
              <a:spcBef>
                <a:spcPts val="0"/>
              </a:spcBef>
              <a:buSzPct val="25000"/>
              <a:buNone/>
            </a:pPr>
            <a:r>
              <a:rPr b="1" i="0" lang="en-CA" sz="2400" u="none" cap="none" strike="noStrike">
                <a:solidFill>
                  <a:schemeClr val="dk1"/>
                </a:solidFill>
                <a:latin typeface="Calibri"/>
                <a:ea typeface="Calibri"/>
                <a:cs typeface="Calibri"/>
                <a:sym typeface="Calibri"/>
              </a:rPr>
              <a:t>SOCIAL MEDIA</a:t>
            </a:r>
          </a:p>
          <a:p>
            <a:pPr indent="-285750" lvl="0" marL="285750" marR="0" rtl="0" algn="l">
              <a:spcBef>
                <a:spcPts val="0"/>
              </a:spcBef>
              <a:buClr>
                <a:schemeClr val="dk1"/>
              </a:buClr>
              <a:buSzPct val="100000"/>
              <a:buFont typeface="Calibri"/>
              <a:buChar char="•"/>
            </a:pPr>
            <a:r>
              <a:rPr b="0" i="0" lang="en-CA" sz="1800" u="none" cap="none" strike="noStrike">
                <a:solidFill>
                  <a:schemeClr val="dk1"/>
                </a:solidFill>
                <a:latin typeface="Calibri"/>
                <a:ea typeface="Calibri"/>
                <a:cs typeface="Calibri"/>
                <a:sym typeface="Calibri"/>
              </a:rPr>
              <a:t>Tools</a:t>
            </a:r>
          </a:p>
          <a:p>
            <a:pPr indent="-285750" lvl="0" marL="285750" marR="0" rtl="0" algn="l">
              <a:spcBef>
                <a:spcPts val="0"/>
              </a:spcBef>
              <a:buClr>
                <a:schemeClr val="dk1"/>
              </a:buClr>
              <a:buSzPct val="100000"/>
              <a:buFont typeface="Calibri"/>
              <a:buChar char="•"/>
            </a:pPr>
            <a:r>
              <a:rPr lang="en-CA" sz="1800">
                <a:solidFill>
                  <a:schemeClr val="dk1"/>
                </a:solidFill>
                <a:latin typeface="Calibri"/>
                <a:ea typeface="Calibri"/>
                <a:cs typeface="Calibri"/>
                <a:sym typeface="Calibri"/>
              </a:rPr>
              <a:t>University-related </a:t>
            </a:r>
            <a:r>
              <a:rPr b="0" i="0" lang="en-CA" sz="1800" u="none" cap="none" strike="noStrike">
                <a:solidFill>
                  <a:schemeClr val="dk1"/>
                </a:solidFill>
                <a:latin typeface="Calibri"/>
                <a:ea typeface="Calibri"/>
                <a:cs typeface="Calibri"/>
                <a:sym typeface="Calibri"/>
              </a:rPr>
              <a:t>usage</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sp>
        <p:nvSpPr>
          <p:cNvPr id="138" name="Shape 138"/>
          <p:cNvSpPr txBox="1"/>
          <p:nvPr>
            <p:ph type="title"/>
          </p:nvPr>
        </p:nvSpPr>
        <p:spPr>
          <a:xfrm>
            <a:off x="0" y="-22625"/>
            <a:ext cx="91440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3600">
                <a:solidFill>
                  <a:schemeClr val="dk1"/>
                </a:solidFill>
                <a:latin typeface="Calibri"/>
                <a:ea typeface="Calibri"/>
                <a:cs typeface="Calibri"/>
                <a:sym typeface="Calibri"/>
              </a:rPr>
              <a:t>WayBack Machine: 2003 Law Student Tech</a:t>
            </a:r>
          </a:p>
        </p:txBody>
      </p:sp>
      <p:pic>
        <p:nvPicPr>
          <p:cNvPr id="139" name="Shape 139"/>
          <p:cNvPicPr preferRelativeResize="0"/>
          <p:nvPr/>
        </p:nvPicPr>
        <p:blipFill rotWithShape="1">
          <a:blip r:embed="rId3">
            <a:alphaModFix/>
          </a:blip>
          <a:srcRect b="-11" l="0" r="2534" t="-15355"/>
          <a:stretch/>
        </p:blipFill>
        <p:spPr>
          <a:xfrm>
            <a:off x="6341000" y="1322650"/>
            <a:ext cx="2731875" cy="3233550"/>
          </a:xfrm>
          <a:prstGeom prst="rect">
            <a:avLst/>
          </a:prstGeom>
          <a:noFill/>
          <a:ln>
            <a:noFill/>
          </a:ln>
        </p:spPr>
      </p:pic>
      <p:pic>
        <p:nvPicPr>
          <p:cNvPr id="140" name="Shape 140"/>
          <p:cNvPicPr preferRelativeResize="0"/>
          <p:nvPr/>
        </p:nvPicPr>
        <p:blipFill rotWithShape="1">
          <a:blip r:embed="rId4">
            <a:alphaModFix/>
          </a:blip>
          <a:srcRect b="0" l="0" r="4012" t="0"/>
          <a:stretch/>
        </p:blipFill>
        <p:spPr>
          <a:xfrm>
            <a:off x="1990849" y="1055850"/>
            <a:ext cx="2381099" cy="3031799"/>
          </a:xfrm>
          <a:prstGeom prst="rect">
            <a:avLst/>
          </a:prstGeom>
          <a:noFill/>
          <a:ln>
            <a:noFill/>
          </a:ln>
        </p:spPr>
      </p:pic>
      <p:pic>
        <p:nvPicPr>
          <p:cNvPr id="141" name="Shape 141"/>
          <p:cNvPicPr preferRelativeResize="0"/>
          <p:nvPr/>
        </p:nvPicPr>
        <p:blipFill>
          <a:blip r:embed="rId5">
            <a:alphaModFix/>
          </a:blip>
          <a:stretch>
            <a:fillRect/>
          </a:stretch>
        </p:blipFill>
        <p:spPr>
          <a:xfrm>
            <a:off x="4383774" y="925112"/>
            <a:ext cx="2279974" cy="3293273"/>
          </a:xfrm>
          <a:prstGeom prst="rect">
            <a:avLst/>
          </a:prstGeom>
          <a:noFill/>
          <a:ln>
            <a:noFill/>
          </a:ln>
        </p:spPr>
      </p:pic>
      <p:pic>
        <p:nvPicPr>
          <p:cNvPr id="142" name="Shape 142"/>
          <p:cNvPicPr preferRelativeResize="0"/>
          <p:nvPr/>
        </p:nvPicPr>
        <p:blipFill>
          <a:blip r:embed="rId6">
            <a:alphaModFix/>
          </a:blip>
          <a:stretch>
            <a:fillRect/>
          </a:stretch>
        </p:blipFill>
        <p:spPr>
          <a:xfrm>
            <a:off x="72475" y="1972248"/>
            <a:ext cx="2195250" cy="2639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x="0" y="0"/>
          <a:ext cx="0" cy="0"/>
          <a:chOff x="0" y="0"/>
          <a:chExt cx="0" cy="0"/>
        </a:xfrm>
      </p:grpSpPr>
      <p:pic>
        <p:nvPicPr>
          <p:cNvPr id="148" name="Shape 148"/>
          <p:cNvPicPr preferRelativeResize="0"/>
          <p:nvPr/>
        </p:nvPicPr>
        <p:blipFill rotWithShape="1">
          <a:blip r:embed="rId3">
            <a:alphaModFix/>
          </a:blip>
          <a:srcRect b="0" l="8130" r="0" t="0"/>
          <a:stretch/>
        </p:blipFill>
        <p:spPr>
          <a:xfrm>
            <a:off x="0" y="463350"/>
            <a:ext cx="3920875" cy="2628775"/>
          </a:xfrm>
          <a:prstGeom prst="rect">
            <a:avLst/>
          </a:prstGeom>
          <a:noFill/>
          <a:ln>
            <a:noFill/>
          </a:ln>
        </p:spPr>
      </p:pic>
      <p:pic>
        <p:nvPicPr>
          <p:cNvPr id="149" name="Shape 149"/>
          <p:cNvPicPr preferRelativeResize="0"/>
          <p:nvPr/>
        </p:nvPicPr>
        <p:blipFill rotWithShape="1">
          <a:blip r:embed="rId4">
            <a:alphaModFix/>
          </a:blip>
          <a:srcRect b="0" l="8925" r="0" t="0"/>
          <a:stretch/>
        </p:blipFill>
        <p:spPr>
          <a:xfrm>
            <a:off x="4924325" y="529975"/>
            <a:ext cx="4116800" cy="2555892"/>
          </a:xfrm>
          <a:prstGeom prst="rect">
            <a:avLst/>
          </a:prstGeom>
          <a:noFill/>
          <a:ln>
            <a:noFill/>
          </a:ln>
        </p:spPr>
      </p:pic>
      <p:pic>
        <p:nvPicPr>
          <p:cNvPr id="150" name="Shape 150"/>
          <p:cNvPicPr preferRelativeResize="0"/>
          <p:nvPr/>
        </p:nvPicPr>
        <p:blipFill rotWithShape="1">
          <a:blip r:embed="rId5">
            <a:alphaModFix/>
          </a:blip>
          <a:srcRect b="11488" l="8129" r="2632" t="4654"/>
          <a:stretch/>
        </p:blipFill>
        <p:spPr>
          <a:xfrm>
            <a:off x="2357374" y="2805947"/>
            <a:ext cx="3920875" cy="2415403"/>
          </a:xfrm>
          <a:prstGeom prst="rect">
            <a:avLst/>
          </a:prstGeom>
          <a:noFill/>
          <a:ln cap="flat" cmpd="sng" w="19050">
            <a:solidFill>
              <a:srgbClr val="000000"/>
            </a:solidFill>
            <a:prstDash val="solid"/>
            <a:round/>
            <a:headEnd len="med" w="med" type="none"/>
            <a:tailEnd len="med" w="med" type="none"/>
          </a:ln>
        </p:spPr>
      </p:pic>
      <p:sp>
        <p:nvSpPr>
          <p:cNvPr id="151" name="Shape 151"/>
          <p:cNvSpPr txBox="1"/>
          <p:nvPr>
            <p:ph type="title"/>
          </p:nvPr>
        </p:nvSpPr>
        <p:spPr>
          <a:xfrm>
            <a:off x="0" y="-22625"/>
            <a:ext cx="91440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3600">
                <a:solidFill>
                  <a:schemeClr val="dk1"/>
                </a:solidFill>
                <a:latin typeface="Calibri"/>
                <a:ea typeface="Calibri"/>
                <a:cs typeface="Calibri"/>
                <a:sym typeface="Calibri"/>
              </a:rPr>
              <a:t>WayBack Machine: 2003 Law Student Tech</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ph type="title"/>
          </p:nvPr>
        </p:nvSpPr>
        <p:spPr>
          <a:xfrm>
            <a:off x="0" y="-22625"/>
            <a:ext cx="9144000" cy="857400"/>
          </a:xfrm>
          <a:prstGeom prst="rect">
            <a:avLst/>
          </a:prstGeom>
          <a:noFill/>
          <a:ln>
            <a:noFill/>
          </a:ln>
        </p:spPr>
        <p:txBody>
          <a:bodyPr anchorCtr="0" anchor="ctr" bIns="45700" lIns="91425" rIns="91425" tIns="45700">
            <a:noAutofit/>
          </a:bodyPr>
          <a:lstStyle/>
          <a:p>
            <a:pPr lvl="0" rtl="0">
              <a:spcBef>
                <a:spcPts val="0"/>
              </a:spcBef>
              <a:buClr>
                <a:schemeClr val="dk1"/>
              </a:buClr>
              <a:buSzPct val="25000"/>
              <a:buFont typeface="Calibri"/>
              <a:buNone/>
            </a:pPr>
            <a:r>
              <a:rPr b="1" lang="en-CA" sz="3600">
                <a:solidFill>
                  <a:schemeClr val="dk1"/>
                </a:solidFill>
                <a:latin typeface="Calibri"/>
                <a:ea typeface="Calibri"/>
                <a:cs typeface="Calibri"/>
                <a:sym typeface="Calibri"/>
              </a:rPr>
              <a:t>Fast Forward: 2015 Student Survey</a:t>
            </a:r>
          </a:p>
        </p:txBody>
      </p:sp>
      <p:pic>
        <p:nvPicPr>
          <p:cNvPr id="158" name="Shape 158"/>
          <p:cNvPicPr preferRelativeResize="0"/>
          <p:nvPr/>
        </p:nvPicPr>
        <p:blipFill rotWithShape="1">
          <a:blip r:embed="rId3">
            <a:alphaModFix/>
          </a:blip>
          <a:srcRect b="0" l="23828" r="25333" t="0"/>
          <a:stretch/>
        </p:blipFill>
        <p:spPr>
          <a:xfrm>
            <a:off x="1838875" y="879124"/>
            <a:ext cx="2259524" cy="2774300"/>
          </a:xfrm>
          <a:prstGeom prst="rect">
            <a:avLst/>
          </a:prstGeom>
          <a:noFill/>
          <a:ln>
            <a:noFill/>
          </a:ln>
        </p:spPr>
      </p:pic>
      <p:pic>
        <p:nvPicPr>
          <p:cNvPr id="159" name="Shape 159"/>
          <p:cNvPicPr preferRelativeResize="0"/>
          <p:nvPr/>
        </p:nvPicPr>
        <p:blipFill rotWithShape="1">
          <a:blip r:embed="rId4">
            <a:alphaModFix/>
          </a:blip>
          <a:srcRect b="8032" l="7044" r="8087" t="7948"/>
          <a:stretch/>
        </p:blipFill>
        <p:spPr>
          <a:xfrm>
            <a:off x="6545274" y="1460537"/>
            <a:ext cx="2553573" cy="2222424"/>
          </a:xfrm>
          <a:prstGeom prst="rect">
            <a:avLst/>
          </a:prstGeom>
          <a:noFill/>
          <a:ln>
            <a:noFill/>
          </a:ln>
        </p:spPr>
      </p:pic>
      <p:pic>
        <p:nvPicPr>
          <p:cNvPr id="160" name="Shape 160"/>
          <p:cNvPicPr preferRelativeResize="0"/>
          <p:nvPr/>
        </p:nvPicPr>
        <p:blipFill>
          <a:blip r:embed="rId5">
            <a:alphaModFix/>
          </a:blip>
          <a:stretch>
            <a:fillRect/>
          </a:stretch>
        </p:blipFill>
        <p:spPr>
          <a:xfrm>
            <a:off x="4174599" y="1022425"/>
            <a:ext cx="2442949" cy="3491951"/>
          </a:xfrm>
          <a:prstGeom prst="rect">
            <a:avLst/>
          </a:prstGeom>
          <a:noFill/>
          <a:ln>
            <a:noFill/>
          </a:ln>
        </p:spPr>
      </p:pic>
      <p:pic>
        <p:nvPicPr>
          <p:cNvPr id="161" name="Shape 161"/>
          <p:cNvPicPr preferRelativeResize="0"/>
          <p:nvPr/>
        </p:nvPicPr>
        <p:blipFill>
          <a:blip r:embed="rId6">
            <a:alphaModFix/>
          </a:blip>
          <a:stretch>
            <a:fillRect/>
          </a:stretch>
        </p:blipFill>
        <p:spPr>
          <a:xfrm>
            <a:off x="159025" y="3144700"/>
            <a:ext cx="3245375" cy="1622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pic>
        <p:nvPicPr>
          <p:cNvPr id="167" name="Shape 167" title="Chart"/>
          <p:cNvPicPr preferRelativeResize="0"/>
          <p:nvPr/>
        </p:nvPicPr>
        <p:blipFill>
          <a:blip r:embed="rId3">
            <a:alphaModFix/>
          </a:blip>
          <a:stretch>
            <a:fillRect/>
          </a:stretch>
        </p:blipFill>
        <p:spPr>
          <a:xfrm>
            <a:off x="153250" y="892400"/>
            <a:ext cx="4411146" cy="2669725"/>
          </a:xfrm>
          <a:prstGeom prst="rect">
            <a:avLst/>
          </a:prstGeom>
          <a:noFill/>
          <a:ln>
            <a:noFill/>
          </a:ln>
        </p:spPr>
      </p:pic>
      <p:sp>
        <p:nvSpPr>
          <p:cNvPr id="168" name="Shape 168"/>
          <p:cNvSpPr txBox="1"/>
          <p:nvPr>
            <p:ph type="title"/>
          </p:nvPr>
        </p:nvSpPr>
        <p:spPr>
          <a:xfrm>
            <a:off x="100" y="91675"/>
            <a:ext cx="91440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lang="en-CA" sz="4400">
                <a:solidFill>
                  <a:schemeClr val="dk1"/>
                </a:solidFill>
                <a:latin typeface="Calibri"/>
                <a:ea typeface="Calibri"/>
                <a:cs typeface="Calibri"/>
                <a:sym typeface="Calibri"/>
              </a:rPr>
              <a:t>SmartPhone / Cell Phone Ownership</a:t>
            </a:r>
          </a:p>
        </p:txBody>
      </p:sp>
      <p:pic>
        <p:nvPicPr>
          <p:cNvPr descr="Flip (form)" id="169" name="Shape 169"/>
          <p:cNvPicPr preferRelativeResize="0"/>
          <p:nvPr/>
        </p:nvPicPr>
        <p:blipFill rotWithShape="1">
          <a:blip r:embed="rId4">
            <a:alphaModFix/>
          </a:blip>
          <a:srcRect b="0" l="22520" r="25082" t="0"/>
          <a:stretch/>
        </p:blipFill>
        <p:spPr>
          <a:xfrm>
            <a:off x="100" y="2512175"/>
            <a:ext cx="986474" cy="2301597"/>
          </a:xfrm>
          <a:prstGeom prst="rect">
            <a:avLst/>
          </a:prstGeom>
          <a:noFill/>
          <a:ln>
            <a:noFill/>
          </a:ln>
        </p:spPr>
      </p:pic>
      <p:pic>
        <p:nvPicPr>
          <p:cNvPr id="170" name="Shape 170" title="Chart"/>
          <p:cNvPicPr preferRelativeResize="0"/>
          <p:nvPr/>
        </p:nvPicPr>
        <p:blipFill>
          <a:blip r:embed="rId5">
            <a:alphaModFix/>
          </a:blip>
          <a:stretch>
            <a:fillRect/>
          </a:stretch>
        </p:blipFill>
        <p:spPr>
          <a:xfrm>
            <a:off x="4581465" y="2032934"/>
            <a:ext cx="4379118" cy="2650331"/>
          </a:xfrm>
          <a:prstGeom prst="rect">
            <a:avLst/>
          </a:prstGeom>
          <a:noFill/>
          <a:ln>
            <a:noFill/>
          </a:ln>
        </p:spPr>
      </p:pic>
      <p:pic>
        <p:nvPicPr>
          <p:cNvPr descr="version of the iPhone 5S" id="171" name="Shape 171"/>
          <p:cNvPicPr preferRelativeResize="0"/>
          <p:nvPr/>
        </p:nvPicPr>
        <p:blipFill>
          <a:blip r:embed="rId6">
            <a:alphaModFix/>
          </a:blip>
          <a:stretch>
            <a:fillRect/>
          </a:stretch>
        </p:blipFill>
        <p:spPr>
          <a:xfrm>
            <a:off x="7766224" y="1001836"/>
            <a:ext cx="1208125" cy="2542174"/>
          </a:xfrm>
          <a:prstGeom prst="rect">
            <a:avLst/>
          </a:prstGeom>
          <a:noFill/>
          <a:ln>
            <a:noFill/>
          </a:ln>
        </p:spPr>
      </p:pic>
      <p:sp>
        <p:nvSpPr>
          <p:cNvPr id="172" name="Shape 172"/>
          <p:cNvSpPr txBox="1"/>
          <p:nvPr/>
        </p:nvSpPr>
        <p:spPr>
          <a:xfrm>
            <a:off x="1582875" y="3799550"/>
            <a:ext cx="1551900" cy="730800"/>
          </a:xfrm>
          <a:prstGeom prst="rect">
            <a:avLst/>
          </a:prstGeom>
          <a:noFill/>
          <a:ln>
            <a:noFill/>
          </a:ln>
        </p:spPr>
        <p:txBody>
          <a:bodyPr anchorCtr="0" anchor="t" bIns="91425" lIns="91425" rIns="91425" tIns="91425">
            <a:noAutofit/>
          </a:bodyPr>
          <a:lstStyle/>
          <a:p>
            <a:pPr lvl="0" algn="ctr">
              <a:spcBef>
                <a:spcPts val="0"/>
              </a:spcBef>
              <a:buNone/>
            </a:pPr>
            <a:r>
              <a:rPr b="1" lang="en-CA" sz="3600"/>
              <a:t>UVic</a:t>
            </a:r>
          </a:p>
        </p:txBody>
      </p:sp>
      <p:sp>
        <p:nvSpPr>
          <p:cNvPr id="173" name="Shape 173"/>
          <p:cNvSpPr txBox="1"/>
          <p:nvPr/>
        </p:nvSpPr>
        <p:spPr>
          <a:xfrm>
            <a:off x="5995075" y="1001825"/>
            <a:ext cx="1551900" cy="730800"/>
          </a:xfrm>
          <a:prstGeom prst="rect">
            <a:avLst/>
          </a:prstGeom>
          <a:noFill/>
          <a:ln>
            <a:noFill/>
          </a:ln>
        </p:spPr>
        <p:txBody>
          <a:bodyPr anchorCtr="0" anchor="t" bIns="91425" lIns="91425" rIns="91425" tIns="91425">
            <a:noAutofit/>
          </a:bodyPr>
          <a:lstStyle/>
          <a:p>
            <a:pPr lvl="0" rtl="0" algn="ctr">
              <a:spcBef>
                <a:spcPts val="0"/>
              </a:spcBef>
              <a:buNone/>
            </a:pPr>
            <a:r>
              <a:rPr b="1" lang="en-CA" sz="3600"/>
              <a:t>LSU</a:t>
            </a: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