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</p:sldMasterIdLst>
  <p:notesMasterIdLst>
    <p:notesMasterId r:id="rId24"/>
  </p:notesMasterIdLst>
  <p:handoutMasterIdLst>
    <p:handoutMasterId r:id="rId25"/>
  </p:handoutMasterIdLst>
  <p:sldIdLst>
    <p:sldId id="738" r:id="rId2"/>
    <p:sldId id="730" r:id="rId3"/>
    <p:sldId id="740" r:id="rId4"/>
    <p:sldId id="741" r:id="rId5"/>
    <p:sldId id="742" r:id="rId6"/>
    <p:sldId id="774" r:id="rId7"/>
    <p:sldId id="743" r:id="rId8"/>
    <p:sldId id="744" r:id="rId9"/>
    <p:sldId id="759" r:id="rId10"/>
    <p:sldId id="772" r:id="rId11"/>
    <p:sldId id="763" r:id="rId12"/>
    <p:sldId id="765" r:id="rId13"/>
    <p:sldId id="767" r:id="rId14"/>
    <p:sldId id="768" r:id="rId15"/>
    <p:sldId id="769" r:id="rId16"/>
    <p:sldId id="766" r:id="rId17"/>
    <p:sldId id="773" r:id="rId18"/>
    <p:sldId id="775" r:id="rId19"/>
    <p:sldId id="770" r:id="rId20"/>
    <p:sldId id="598" r:id="rId21"/>
    <p:sldId id="724" r:id="rId22"/>
    <p:sldId id="77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000"/>
    <a:srgbClr val="DDDDDD"/>
    <a:srgbClr val="000000"/>
    <a:srgbClr val="804A66"/>
    <a:srgbClr val="73AA64"/>
    <a:srgbClr val="9999FF"/>
    <a:srgbClr val="66FF66"/>
    <a:srgbClr val="D3EE6E"/>
    <a:srgbClr val="FBF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7" autoAdjust="0"/>
    <p:restoredTop sz="86457" autoAdjust="0"/>
  </p:normalViewPr>
  <p:slideViewPr>
    <p:cSldViewPr>
      <p:cViewPr varScale="1">
        <p:scale>
          <a:sx n="77" d="100"/>
          <a:sy n="77" d="100"/>
        </p:scale>
        <p:origin x="2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82"/>
    </p:cViewPr>
  </p:sorterViewPr>
  <p:notesViewPr>
    <p:cSldViewPr>
      <p:cViewPr varScale="1">
        <p:scale>
          <a:sx n="66" d="100"/>
          <a:sy n="66" d="100"/>
        </p:scale>
        <p:origin x="-1368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716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716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1D2646E-9799-48F0-ABD0-7B9ED9916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4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669"/>
            <a:ext cx="5608320" cy="41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716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716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7E3EC3B-3DFC-49E1-BFED-86EF1EBFF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5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0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2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3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 in 5 stat from LSC, FY 2015 Budget Request (about 67 million people) </a:t>
            </a:r>
          </a:p>
          <a:p>
            <a:r>
              <a:rPr lang="en-US" altLang="en-US" smtClean="0"/>
              <a:t>In IL alone- 383,000 low income households face 1.3 million legal problems each year. 83% of these go unmet. That is roughly 1.1 million legal issues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9C2DD2-6A72-4BA0-A4F8-252F0C97E75F}" type="slidenum">
              <a:rPr lang="en-US" alt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3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15B04-B567-43E3-85B3-938D510D094A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44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8E9751-A031-4203-A195-4C0B90F746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CAJTLogo_RedGrey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3374136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57FC0-85DC-4938-BD3E-5E3D98EE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16B3E-FA65-4F25-B946-E64C7529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C9B3-FEAE-433E-A84C-E8EC4950C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1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A1A68-90A7-424D-8304-BC7F32D94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24D33-789F-4973-87E2-754F03678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8F588-C2A1-4320-9BEA-90B348226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363FE-22DA-4B93-B292-E47F554E2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8A472-F923-456A-BF1B-71B163005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579DA-AC55-40A4-A287-7D686CA20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3F9B-AAA4-48A7-821E-28D4E8672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37626E-F72D-49A4-B1DA-55436EA2C6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B93C24-17B1-4C97-BB14-14E0EC2BF3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1" descr="a2jCAJTLogoRe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6096000"/>
            <a:ext cx="3035300" cy="657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mayer@cali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redprooney@gmail.com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295400"/>
          </a:xfrm>
        </p:spPr>
        <p:txBody>
          <a:bodyPr>
            <a:noAutofit/>
          </a:bodyPr>
          <a:lstStyle/>
          <a:p>
            <a:pPr algn="ctr" fontAlgn="base"/>
            <a:r>
              <a:rPr lang="en-US" sz="4400" dirty="0">
                <a:effectLst/>
              </a:rPr>
              <a:t>Incubators, Legal Education, Technology and Access to Justice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223795"/>
            <a:ext cx="4953000" cy="20574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John Mayer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Executive </a:t>
            </a:r>
            <a:r>
              <a:rPr lang="en-US" sz="1800" dirty="0" smtClean="0">
                <a:solidFill>
                  <a:srgbClr val="000000"/>
                </a:solidFill>
              </a:rPr>
              <a:t>Director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Center </a:t>
            </a:r>
            <a:r>
              <a:rPr lang="en-US" sz="1800" dirty="0">
                <a:solidFill>
                  <a:srgbClr val="000000"/>
                </a:solidFill>
              </a:rPr>
              <a:t>for Computer-Assisted Legal </a:t>
            </a:r>
            <a:r>
              <a:rPr lang="en-US" sz="1800" dirty="0" smtClean="0">
                <a:solidFill>
                  <a:srgbClr val="000000"/>
                </a:solidFill>
              </a:rPr>
              <a:t>Instruction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hlinkClick r:id="rId2"/>
              </a:rPr>
              <a:t>jmayer@cali.org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@johnpmayer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92624"/>
            <a:ext cx="2895600" cy="12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3657600" cy="1350957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3866322" y="4203917"/>
            <a:ext cx="4953000" cy="20574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endParaRPr lang="en-US" sz="1800" dirty="0" smtClean="0">
              <a:solidFill>
                <a:schemeClr val="bg1"/>
              </a:solidFill>
            </a:endParaRPr>
          </a:p>
          <a:p>
            <a:pPr fontAlgn="auto"/>
            <a:r>
              <a:rPr lang="en-US" sz="1800" dirty="0" smtClean="0">
                <a:solidFill>
                  <a:srgbClr val="000000"/>
                </a:solidFill>
              </a:rPr>
              <a:t>Fred  Rooney</a:t>
            </a:r>
          </a:p>
          <a:p>
            <a:pPr fontAlgn="auto"/>
            <a:r>
              <a:rPr lang="en-US" sz="1800" dirty="0" smtClean="0">
                <a:solidFill>
                  <a:srgbClr val="000000"/>
                </a:solidFill>
              </a:rPr>
              <a:t>Incubator Champion At Large</a:t>
            </a:r>
          </a:p>
          <a:p>
            <a:pPr fontAlgn="auto"/>
            <a:r>
              <a:rPr lang="en-US" sz="1800" dirty="0" smtClean="0">
                <a:solidFill>
                  <a:srgbClr val="000000"/>
                </a:solidFill>
                <a:hlinkClick r:id="rId5"/>
              </a:rPr>
              <a:t>fredprooney@gmail.com</a:t>
            </a:r>
            <a:endParaRPr lang="en-US" sz="1800" dirty="0" smtClean="0">
              <a:solidFill>
                <a:srgbClr val="000000"/>
              </a:solidFill>
            </a:endParaRPr>
          </a:p>
          <a:p>
            <a:pPr fontAlgn="auto"/>
            <a:endParaRPr lang="en-US" sz="1800" dirty="0" smtClean="0">
              <a:solidFill>
                <a:srgbClr val="000000"/>
              </a:solidFill>
            </a:endParaRPr>
          </a:p>
          <a:p>
            <a:pPr fontAlgn="auto"/>
            <a:endParaRPr lang="en-US" sz="1800" dirty="0" smtClean="0">
              <a:solidFill>
                <a:srgbClr val="000000"/>
              </a:solidFill>
            </a:endParaRPr>
          </a:p>
          <a:p>
            <a:pPr fontAlgn="auto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0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Incubators – Recent Past &amp; Present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0" y="2209800"/>
            <a:ext cx="846487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0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22098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Year of Law School</a:t>
            </a:r>
          </a:p>
          <a:p>
            <a:endParaRPr lang="en-US" sz="4800" dirty="0"/>
          </a:p>
          <a:p>
            <a:r>
              <a:rPr lang="en-US" sz="4800" dirty="0" err="1"/>
              <a:t>a.k.a</a:t>
            </a:r>
            <a:r>
              <a:rPr lang="en-US" sz="4800" dirty="0"/>
              <a:t> Legal Intern Year</a:t>
            </a:r>
          </a:p>
          <a:p>
            <a:r>
              <a:rPr lang="en-US" sz="3200" i="1" dirty="0"/>
              <a:t>(like MDs do</a:t>
            </a:r>
            <a:r>
              <a:rPr lang="en-US" sz="3200" i="1" dirty="0" smtClean="0"/>
              <a:t>)</a:t>
            </a:r>
            <a:endParaRPr lang="en-US" sz="4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Incubators – Recent Past &amp;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2209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Content, </a:t>
            </a:r>
          </a:p>
          <a:p>
            <a:pPr algn="ctr"/>
            <a:r>
              <a:rPr lang="en-US" sz="7200" dirty="0" smtClean="0"/>
              <a:t>Tools, </a:t>
            </a:r>
          </a:p>
          <a:p>
            <a:pPr algn="ctr"/>
            <a:r>
              <a:rPr lang="en-US" sz="7200" dirty="0" smtClean="0"/>
              <a:t>Communities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65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21794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Content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Brief banks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 smtClean="0"/>
              <a:t>Practice guides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Training materials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Form Letters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Incorporation Papers</a:t>
            </a:r>
          </a:p>
        </p:txBody>
      </p:sp>
    </p:spTree>
    <p:extLst>
      <p:ext uri="{BB962C8B-B14F-4D97-AF65-F5344CB8AC3E}">
        <p14:creationId xmlns:p14="http://schemas.microsoft.com/office/powerpoint/2010/main" val="34168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21794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Tools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Document Assembly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 smtClean="0"/>
              <a:t>Intake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Unbundled practice/Virtual representation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Triage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Vendor liaison </a:t>
            </a:r>
            <a:r>
              <a:rPr lang="en-US" sz="2400" i="1" dirty="0" smtClean="0"/>
              <a:t>(negotiation at scale?)</a:t>
            </a:r>
          </a:p>
        </p:txBody>
      </p:sp>
    </p:spTree>
    <p:extLst>
      <p:ext uri="{BB962C8B-B14F-4D97-AF65-F5344CB8AC3E}">
        <p14:creationId xmlns:p14="http://schemas.microsoft.com/office/powerpoint/2010/main" val="750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21794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Communities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Videos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Training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Shared experiences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Support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Similar vision/goals/purpose</a:t>
            </a:r>
          </a:p>
        </p:txBody>
      </p:sp>
    </p:spTree>
    <p:extLst>
      <p:ext uri="{BB962C8B-B14F-4D97-AF65-F5344CB8AC3E}">
        <p14:creationId xmlns:p14="http://schemas.microsoft.com/office/powerpoint/2010/main" val="1407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417638"/>
            <a:ext cx="4762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Incubator</a:t>
            </a:r>
          </a:p>
          <a:p>
            <a:pPr algn="ctr"/>
            <a:r>
              <a:rPr lang="en-US" sz="5400" dirty="0" smtClean="0"/>
              <a:t>Content</a:t>
            </a:r>
            <a:r>
              <a:rPr lang="en-US" sz="5400" dirty="0" smtClean="0"/>
              <a:t>, </a:t>
            </a:r>
          </a:p>
          <a:p>
            <a:pPr algn="ctr"/>
            <a:r>
              <a:rPr lang="en-US" sz="5400" dirty="0" smtClean="0"/>
              <a:t>Tools, </a:t>
            </a:r>
          </a:p>
          <a:p>
            <a:pPr algn="ctr"/>
            <a:r>
              <a:rPr lang="en-US" sz="5400" dirty="0" smtClean="0"/>
              <a:t>Communities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895600"/>
            <a:ext cx="3576953" cy="2209800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rot="10800000">
            <a:off x="1676400" y="4840417"/>
            <a:ext cx="4800600" cy="1600200"/>
          </a:xfrm>
          <a:prstGeom prst="curvedDownArrow">
            <a:avLst>
              <a:gd name="adj1" fmla="val 42386"/>
              <a:gd name="adj2" fmla="val 82466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1" y="1939380"/>
            <a:ext cx="4104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Law Schools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94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pic>
        <p:nvPicPr>
          <p:cNvPr id="1026" name="Picture 2" descr="Image result for graph going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 – Future?</a:t>
            </a:r>
            <a:endParaRPr lang="en-US" dirty="0"/>
          </a:p>
        </p:txBody>
      </p:sp>
      <p:pic>
        <p:nvPicPr>
          <p:cNvPr id="1026" name="Picture 2" descr="Image result for graph going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2948921" cy="30867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1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95725" y="45720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800" kern="0" dirty="0" smtClean="0"/>
              <a:t>+ Incubators</a:t>
            </a:r>
            <a:endParaRPr lang="en-US" sz="4800" kern="0" dirty="0"/>
          </a:p>
        </p:txBody>
      </p:sp>
      <p:sp>
        <p:nvSpPr>
          <p:cNvPr id="6" name="Oval 5"/>
          <p:cNvSpPr/>
          <p:nvPr/>
        </p:nvSpPr>
        <p:spPr bwMode="auto">
          <a:xfrm>
            <a:off x="762000" y="1676400"/>
            <a:ext cx="5029200" cy="2819400"/>
          </a:xfrm>
          <a:prstGeom prst="ellipse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Law Practice Tech</a:t>
            </a:r>
          </a:p>
          <a:p>
            <a:pPr algn="ctr" eaLnBrk="1" hangingPunct="1">
              <a:defRPr/>
            </a:pP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Legal Content</a:t>
            </a:r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3810000" y="2133600"/>
            <a:ext cx="5029200" cy="2819400"/>
          </a:xfrm>
          <a:prstGeom prst="ellipse">
            <a:avLst/>
          </a:prstGeom>
          <a:solidFill>
            <a:srgbClr val="00B0F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en-US" sz="3200" b="0">
                <a:solidFill>
                  <a:schemeClr val="tx1"/>
                </a:solidFill>
              </a:rPr>
              <a:t>Access to Justice</a:t>
            </a:r>
          </a:p>
          <a:p>
            <a:pPr algn="ctr" eaLnBrk="1" hangingPunct="1"/>
            <a:r>
              <a:rPr lang="en-US" altLang="en-US" sz="3200" b="0">
                <a:solidFill>
                  <a:schemeClr val="tx1"/>
                </a:solidFill>
              </a:rPr>
              <a:t>Civic Tech</a:t>
            </a: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762000" y="3195638"/>
            <a:ext cx="4572000" cy="3048000"/>
          </a:xfrm>
          <a:prstGeom prst="ellipse">
            <a:avLst/>
          </a:prstGeom>
          <a:solidFill>
            <a:srgbClr val="C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en-US" sz="3200" b="0">
                <a:solidFill>
                  <a:schemeClr val="tx1"/>
                </a:solidFill>
              </a:rPr>
              <a:t>Relevant to</a:t>
            </a:r>
          </a:p>
          <a:p>
            <a:pPr algn="ctr" eaLnBrk="1" hangingPunct="1"/>
            <a:r>
              <a:rPr lang="en-US" altLang="en-US" sz="3200" b="0">
                <a:solidFill>
                  <a:schemeClr val="tx1"/>
                </a:solidFill>
              </a:rPr>
              <a:t>Legal Education</a:t>
            </a:r>
          </a:p>
        </p:txBody>
      </p:sp>
      <p:pic>
        <p:nvPicPr>
          <p:cNvPr id="2765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325"/>
            <a:ext cx="24479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ghtning Bolt 1"/>
          <p:cNvSpPr/>
          <p:nvPr/>
        </p:nvSpPr>
        <p:spPr>
          <a:xfrm flipH="1">
            <a:off x="4134196" y="1219200"/>
            <a:ext cx="1580804" cy="2738741"/>
          </a:xfrm>
          <a:prstGeom prst="lightningBolt">
            <a:avLst/>
          </a:prstGeom>
          <a:solidFill>
            <a:srgbClr val="92D050">
              <a:alpha val="45000"/>
            </a:srgbClr>
          </a:solidFill>
          <a:ln>
            <a:solidFill>
              <a:schemeClr val="accent1">
                <a:shade val="5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Crisis in Legal Education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</p:spTree>
    <p:extLst>
      <p:ext uri="{BB962C8B-B14F-4D97-AF65-F5344CB8AC3E}">
        <p14:creationId xmlns:p14="http://schemas.microsoft.com/office/powerpoint/2010/main" val="2549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preview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362636" cy="4444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1000"/>
            <a:ext cx="3738550" cy="13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3677"/>
            <a:ext cx="6665087" cy="4217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19400"/>
            <a:ext cx="6731502" cy="3755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4800" y="7620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Incubator Farm System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04800" y="1161255"/>
            <a:ext cx="2286000" cy="2438400"/>
          </a:xfrm>
          <a:prstGeom prst="ellipse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Arial" charset="0"/>
              </a:rPr>
              <a:t>Law Students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Arial" charset="0"/>
              </a:rPr>
              <a:t>w/Clinic Exp.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7962" y="932655"/>
            <a:ext cx="2662238" cy="2971800"/>
          </a:xfrm>
          <a:prstGeom prst="ellipse">
            <a:avLst/>
          </a:prstGeom>
          <a:solidFill>
            <a:srgbClr val="00B0F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>
                <a:solidFill>
                  <a:schemeClr val="accent1"/>
                </a:solidFill>
                <a:latin typeface="Arial" charset="0"/>
              </a:rPr>
              <a:t>Law Students w/Practice Tech Course</a:t>
            </a:r>
            <a:endParaRPr lang="en-US" sz="2800" b="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38800" y="1736219"/>
            <a:ext cx="2967038" cy="1364673"/>
          </a:xfrm>
          <a:prstGeom prst="ellipse">
            <a:avLst/>
          </a:prstGeom>
          <a:solidFill>
            <a:srgbClr val="7030A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err="1" smtClean="0">
                <a:solidFill>
                  <a:schemeClr val="tx1"/>
                </a:solidFill>
                <a:latin typeface="Arial" charset="0"/>
              </a:rPr>
              <a:t>Incubatees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43000" y="4704556"/>
            <a:ext cx="6553200" cy="1364673"/>
          </a:xfrm>
          <a:prstGeom prst="ellipse">
            <a:avLst/>
          </a:prstGeom>
          <a:solidFill>
            <a:srgbClr val="92D05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Arial" charset="0"/>
              </a:rPr>
              <a:t>Law Practice Career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Farm System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11480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Major Leagues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Crisis in Legal Education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996197"/>
            <a:ext cx="8096491" cy="2800767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Biglaw</a:t>
            </a:r>
            <a:r>
              <a:rPr lang="en-US" dirty="0" smtClean="0">
                <a:solidFill>
                  <a:srgbClr val="7030A0"/>
                </a:solidFill>
              </a:rPr>
              <a:t> shrinking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- Rise of GCs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- Unsustainable model of  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the billable hour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Crisis in Legal Education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</p:spTree>
    <p:extLst>
      <p:ext uri="{BB962C8B-B14F-4D97-AF65-F5344CB8AC3E}">
        <p14:creationId xmlns:p14="http://schemas.microsoft.com/office/powerpoint/2010/main" val="27588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Crisis in Legal Education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254" y="4303455"/>
            <a:ext cx="8477491" cy="31700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- Applications down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- Practice-ready lawyers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- 2/3 go into solo practice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- Calcified models of instruction</a:t>
            </a:r>
            <a:br>
              <a:rPr lang="en-US" sz="4000" dirty="0" smtClean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Crisis in Legal Education</a:t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254" y="4303455"/>
            <a:ext cx="8477491" cy="31700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- Applications down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- Practice-ready lawyers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- 2/3 go into solo practice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- Calcified models of instruction</a:t>
            </a:r>
            <a:br>
              <a:rPr lang="en-US" sz="4000" dirty="0" smtClean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9" y="1152408"/>
            <a:ext cx="7417181" cy="4553184"/>
          </a:xfrm>
          <a:prstGeom prst="rect">
            <a:avLst/>
          </a:prstGeom>
          <a:ln w="762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2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Crisis in Legal Education</a:t>
            </a:r>
            <a:r>
              <a:rPr lang="en-US" altLang="en-US" sz="4000" dirty="0" smtClean="0">
                <a:solidFill>
                  <a:srgbClr val="000000"/>
                </a:solidFill>
              </a:rPr>
              <a:t/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</p:spTree>
    <p:extLst>
      <p:ext uri="{BB962C8B-B14F-4D97-AF65-F5344CB8AC3E}">
        <p14:creationId xmlns:p14="http://schemas.microsoft.com/office/powerpoint/2010/main" val="15378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Crash of the Legal Job Market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alt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Crisis in Legal Education</a:t>
            </a:r>
            <a:r>
              <a:rPr lang="en-US" altLang="en-US" sz="4000" dirty="0" smtClean="0">
                <a:solidFill>
                  <a:srgbClr val="000000"/>
                </a:solidFill>
              </a:rPr>
              <a:t/>
            </a:r>
            <a:br>
              <a:rPr lang="en-US" altLang="en-US" sz="4000" dirty="0" smtClean="0">
                <a:solidFill>
                  <a:srgbClr val="000000"/>
                </a:solidFill>
              </a:rPr>
            </a:br>
            <a:endParaRPr lang="en-US" altLang="en-US" sz="4000" dirty="0" smtClean="0">
              <a:solidFill>
                <a:srgbClr val="000000"/>
              </a:solidFill>
            </a:endParaRPr>
          </a:p>
          <a:p>
            <a:pPr marL="566928" indent="-457200"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Access to Justice Gap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Three Big Problems – All At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17638"/>
            <a:ext cx="8702233" cy="31700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- 90% SRLs in Family Courts</a:t>
            </a:r>
          </a:p>
          <a:p>
            <a:pPr marL="571500" indent="-571500">
              <a:buFontTx/>
              <a:buChar char="-"/>
            </a:pPr>
            <a:r>
              <a:rPr lang="en-US" sz="4000" dirty="0" smtClean="0">
                <a:solidFill>
                  <a:srgbClr val="7030A0"/>
                </a:solidFill>
              </a:rPr>
              <a:t>Modest means cannot afford lawyers</a:t>
            </a:r>
            <a:endParaRPr lang="en-US" sz="4000" dirty="0">
              <a:solidFill>
                <a:srgbClr val="7030A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solidFill>
                  <a:srgbClr val="7030A0"/>
                </a:solidFill>
              </a:rPr>
              <a:t>50% eligible for legal aid cannot get help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Incubators – Recent Past &amp; Present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7638"/>
            <a:ext cx="6781800" cy="526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21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2J Reds">
      <a:dk1>
        <a:srgbClr val="656565"/>
      </a:dk1>
      <a:lt1>
        <a:sysClr val="window" lastClr="FFFFFF"/>
      </a:lt1>
      <a:dk2>
        <a:srgbClr val="C00000"/>
      </a:dk2>
      <a:lt2>
        <a:srgbClr val="CC0000"/>
      </a:lt2>
      <a:accent1>
        <a:srgbClr val="656565"/>
      </a:accent1>
      <a:accent2>
        <a:srgbClr val="656565"/>
      </a:accent2>
      <a:accent3>
        <a:srgbClr val="878787"/>
      </a:accent3>
      <a:accent4>
        <a:srgbClr val="878787"/>
      </a:accent4>
      <a:accent5>
        <a:srgbClr val="878787"/>
      </a:accent5>
      <a:accent6>
        <a:srgbClr val="878787"/>
      </a:accent6>
      <a:hlink>
        <a:srgbClr val="106485"/>
      </a:hlink>
      <a:folHlink>
        <a:srgbClr val="8ED5F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19351</TotalTime>
  <Words>653</Words>
  <Application>Microsoft Office PowerPoint</Application>
  <PresentationFormat>On-screen Show (4:3)</PresentationFormat>
  <Paragraphs>129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Verdana</vt:lpstr>
      <vt:lpstr>Wingdings 2</vt:lpstr>
      <vt:lpstr>Wingdings 3</vt:lpstr>
      <vt:lpstr>Concourse</vt:lpstr>
      <vt:lpstr>Incubators, Legal Education, Technology and Access to Justice</vt:lpstr>
      <vt:lpstr>Three Big Problems – All At Once</vt:lpstr>
      <vt:lpstr>Three Big Problems – All At Once</vt:lpstr>
      <vt:lpstr>Three Big Problems – All At Once</vt:lpstr>
      <vt:lpstr>Three Big Problems – All At Once</vt:lpstr>
      <vt:lpstr>Three Big Problems – All At Once</vt:lpstr>
      <vt:lpstr>Three Big Problems – All At Once</vt:lpstr>
      <vt:lpstr>Three Big Problems – All At Once</vt:lpstr>
      <vt:lpstr>Incubators – Recent Past &amp; Present</vt:lpstr>
      <vt:lpstr>Incubators – Recent Past &amp; Present</vt:lpstr>
      <vt:lpstr>Incubators – Recent Past &amp; Present</vt:lpstr>
      <vt:lpstr>Incubators – Future?</vt:lpstr>
      <vt:lpstr>Incubators – Future?</vt:lpstr>
      <vt:lpstr>Incubators – Future?</vt:lpstr>
      <vt:lpstr>Incubators – Future?</vt:lpstr>
      <vt:lpstr>Incubators – Future?</vt:lpstr>
      <vt:lpstr>Incubators – Future?</vt:lpstr>
      <vt:lpstr>Incubators – Future?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Self-Help Web Center</dc:title>
  <dc:creator>Dave Bonebrake</dc:creator>
  <cp:lastModifiedBy>John Mayer</cp:lastModifiedBy>
  <cp:revision>668</cp:revision>
  <cp:lastPrinted>2014-09-09T19:23:49Z</cp:lastPrinted>
  <dcterms:created xsi:type="dcterms:W3CDTF">2006-01-04T18:50:31Z</dcterms:created>
  <dcterms:modified xsi:type="dcterms:W3CDTF">2016-06-18T14:02:59Z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TC011408351033</vt:lpwstr>
  </property>
</Properties>
</file>