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17"/>
  </p:notesMasterIdLst>
  <p:sldIdLst>
    <p:sldId id="256" r:id="rId2"/>
    <p:sldId id="262" r:id="rId3"/>
    <p:sldId id="258" r:id="rId4"/>
    <p:sldId id="271" r:id="rId5"/>
    <p:sldId id="259" r:id="rId6"/>
    <p:sldId id="260" r:id="rId7"/>
    <p:sldId id="261" r:id="rId8"/>
    <p:sldId id="263" r:id="rId9"/>
    <p:sldId id="264" r:id="rId10"/>
    <p:sldId id="270" r:id="rId11"/>
    <p:sldId id="268" r:id="rId12"/>
    <p:sldId id="267" r:id="rId13"/>
    <p:sldId id="265" r:id="rId14"/>
    <p:sldId id="269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D2D94A-FD5D-493A-B37F-428510741437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9DAD78-DF92-4ED8-BA0A-F56C65313FEB}">
      <dgm:prSet phldrT="[Text]"/>
      <dgm:spPr/>
      <dgm:t>
        <a:bodyPr/>
        <a:lstStyle/>
        <a:p>
          <a:r>
            <a:rPr lang="en-US" dirty="0" smtClean="0"/>
            <a:t>Median Debt of Graduating Students, 141K*</a:t>
          </a:r>
          <a:endParaRPr lang="en-US" dirty="0"/>
        </a:p>
      </dgm:t>
    </dgm:pt>
    <dgm:pt modelId="{FDCFA520-8748-406F-BB95-E5CA36C4C496}" type="parTrans" cxnId="{044597F4-64E5-4C0F-9513-121B9FA18830}">
      <dgm:prSet/>
      <dgm:spPr/>
      <dgm:t>
        <a:bodyPr/>
        <a:lstStyle/>
        <a:p>
          <a:endParaRPr lang="en-US"/>
        </a:p>
      </dgm:t>
    </dgm:pt>
    <dgm:pt modelId="{70D0F2EE-738E-4389-8994-7ED4B34C0E6C}" type="sibTrans" cxnId="{044597F4-64E5-4C0F-9513-121B9FA18830}">
      <dgm:prSet/>
      <dgm:spPr/>
      <dgm:t>
        <a:bodyPr/>
        <a:lstStyle/>
        <a:p>
          <a:endParaRPr lang="en-US"/>
        </a:p>
      </dgm:t>
    </dgm:pt>
    <dgm:pt modelId="{5CA8161A-3AD5-4497-98BF-4851521917AF}">
      <dgm:prSet phldrT="[Text]"/>
      <dgm:spPr/>
      <dgm:t>
        <a:bodyPr/>
        <a:lstStyle/>
        <a:p>
          <a:r>
            <a:rPr lang="en-US" dirty="0" smtClean="0"/>
            <a:t>Median Annual Salary for Graduating Students, 62K**</a:t>
          </a:r>
          <a:endParaRPr lang="en-US" dirty="0"/>
        </a:p>
      </dgm:t>
    </dgm:pt>
    <dgm:pt modelId="{B783A368-4752-4013-80A2-50F12B1B3F61}" type="parTrans" cxnId="{B91EAF01-EAED-4159-9FB5-8673B4CA9F08}">
      <dgm:prSet/>
      <dgm:spPr/>
      <dgm:t>
        <a:bodyPr/>
        <a:lstStyle/>
        <a:p>
          <a:endParaRPr lang="en-US"/>
        </a:p>
      </dgm:t>
    </dgm:pt>
    <dgm:pt modelId="{33BE6F6F-CB9F-4C58-99F8-8BD4841D9870}" type="sibTrans" cxnId="{B91EAF01-EAED-4159-9FB5-8673B4CA9F08}">
      <dgm:prSet/>
      <dgm:spPr/>
      <dgm:t>
        <a:bodyPr/>
        <a:lstStyle/>
        <a:p>
          <a:endParaRPr lang="en-US"/>
        </a:p>
      </dgm:t>
    </dgm:pt>
    <dgm:pt modelId="{73DA33AC-F9F1-4C6B-855A-7303C20DE6F8}" type="pres">
      <dgm:prSet presAssocID="{BAD2D94A-FD5D-493A-B37F-428510741437}" presName="compositeShape" presStyleCnt="0">
        <dgm:presLayoutVars>
          <dgm:chMax val="2"/>
          <dgm:dir/>
          <dgm:resizeHandles val="exact"/>
        </dgm:presLayoutVars>
      </dgm:prSet>
      <dgm:spPr/>
    </dgm:pt>
    <dgm:pt modelId="{13B0D221-CC1C-4C85-8E49-0F21C8DF3403}" type="pres">
      <dgm:prSet presAssocID="{9A9DAD78-DF92-4ED8-BA0A-F56C65313FEB}" presName="upArrow" presStyleLbl="node1" presStyleIdx="0" presStyleCnt="2"/>
      <dgm:spPr/>
    </dgm:pt>
    <dgm:pt modelId="{1123FCCC-E348-44D9-BE28-DFB78F556D8D}" type="pres">
      <dgm:prSet presAssocID="{9A9DAD78-DF92-4ED8-BA0A-F56C65313FEB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69C713-836B-494F-9D3F-703F9F6BBD82}" type="pres">
      <dgm:prSet presAssocID="{5CA8161A-3AD5-4497-98BF-4851521917AF}" presName="downArrow" presStyleLbl="node1" presStyleIdx="1" presStyleCnt="2"/>
      <dgm:spPr/>
    </dgm:pt>
    <dgm:pt modelId="{3AC3F712-DD26-4ED2-855A-D16D7C07F108}" type="pres">
      <dgm:prSet presAssocID="{5CA8161A-3AD5-4497-98BF-4851521917AF}" presName="downArrowText" presStyleLbl="revTx" presStyleIdx="1" presStyleCnt="2" custScaleX="87354" custScaleY="555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1EAF01-EAED-4159-9FB5-8673B4CA9F08}" srcId="{BAD2D94A-FD5D-493A-B37F-428510741437}" destId="{5CA8161A-3AD5-4497-98BF-4851521917AF}" srcOrd="1" destOrd="0" parTransId="{B783A368-4752-4013-80A2-50F12B1B3F61}" sibTransId="{33BE6F6F-CB9F-4C58-99F8-8BD4841D9870}"/>
    <dgm:cxn modelId="{044597F4-64E5-4C0F-9513-121B9FA18830}" srcId="{BAD2D94A-FD5D-493A-B37F-428510741437}" destId="{9A9DAD78-DF92-4ED8-BA0A-F56C65313FEB}" srcOrd="0" destOrd="0" parTransId="{FDCFA520-8748-406F-BB95-E5CA36C4C496}" sibTransId="{70D0F2EE-738E-4389-8994-7ED4B34C0E6C}"/>
    <dgm:cxn modelId="{35800557-4FC0-458E-B072-915B4596EF5B}" type="presOf" srcId="{5CA8161A-3AD5-4497-98BF-4851521917AF}" destId="{3AC3F712-DD26-4ED2-855A-D16D7C07F108}" srcOrd="0" destOrd="0" presId="urn:microsoft.com/office/officeart/2005/8/layout/arrow4"/>
    <dgm:cxn modelId="{5D045C89-8FEA-4126-B6F8-EF2AAC70F7B9}" type="presOf" srcId="{9A9DAD78-DF92-4ED8-BA0A-F56C65313FEB}" destId="{1123FCCC-E348-44D9-BE28-DFB78F556D8D}" srcOrd="0" destOrd="0" presId="urn:microsoft.com/office/officeart/2005/8/layout/arrow4"/>
    <dgm:cxn modelId="{64EED36F-C3E1-4D4B-83FE-06122633675D}" type="presOf" srcId="{BAD2D94A-FD5D-493A-B37F-428510741437}" destId="{73DA33AC-F9F1-4C6B-855A-7303C20DE6F8}" srcOrd="0" destOrd="0" presId="urn:microsoft.com/office/officeart/2005/8/layout/arrow4"/>
    <dgm:cxn modelId="{E6BFB13C-A9D2-4DFD-9DB0-C48682B0BB34}" type="presParOf" srcId="{73DA33AC-F9F1-4C6B-855A-7303C20DE6F8}" destId="{13B0D221-CC1C-4C85-8E49-0F21C8DF3403}" srcOrd="0" destOrd="0" presId="urn:microsoft.com/office/officeart/2005/8/layout/arrow4"/>
    <dgm:cxn modelId="{730D9491-308B-44E5-A65F-6C669DB14AFF}" type="presParOf" srcId="{73DA33AC-F9F1-4C6B-855A-7303C20DE6F8}" destId="{1123FCCC-E348-44D9-BE28-DFB78F556D8D}" srcOrd="1" destOrd="0" presId="urn:microsoft.com/office/officeart/2005/8/layout/arrow4"/>
    <dgm:cxn modelId="{0D2147EE-4A12-46EF-8C47-8F68D356073A}" type="presParOf" srcId="{73DA33AC-F9F1-4C6B-855A-7303C20DE6F8}" destId="{F969C713-836B-494F-9D3F-703F9F6BBD82}" srcOrd="2" destOrd="0" presId="urn:microsoft.com/office/officeart/2005/8/layout/arrow4"/>
    <dgm:cxn modelId="{94640928-E2DA-4DC7-8BB7-8A979852896F}" type="presParOf" srcId="{73DA33AC-F9F1-4C6B-855A-7303C20DE6F8}" destId="{3AC3F712-DD26-4ED2-855A-D16D7C07F108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0D221-CC1C-4C85-8E49-0F21C8DF3403}">
      <dsp:nvSpPr>
        <dsp:cNvPr id="0" name=""/>
        <dsp:cNvSpPr/>
      </dsp:nvSpPr>
      <dsp:spPr>
        <a:xfrm>
          <a:off x="91699" y="0"/>
          <a:ext cx="1657730" cy="201766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3FCCC-E348-44D9-BE28-DFB78F556D8D}">
      <dsp:nvSpPr>
        <dsp:cNvPr id="0" name=""/>
        <dsp:cNvSpPr/>
      </dsp:nvSpPr>
      <dsp:spPr>
        <a:xfrm>
          <a:off x="1799162" y="0"/>
          <a:ext cx="2813119" cy="2017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0" rIns="120904" bIns="120904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Median Debt of Graduating Students, 141K*</a:t>
          </a:r>
          <a:endParaRPr lang="en-US" sz="1700" kern="1200" dirty="0"/>
        </a:p>
      </dsp:txBody>
      <dsp:txXfrm>
        <a:off x="1799162" y="0"/>
        <a:ext cx="2813119" cy="2017660"/>
      </dsp:txXfrm>
    </dsp:sp>
    <dsp:sp modelId="{F969C713-836B-494F-9D3F-703F9F6BBD82}">
      <dsp:nvSpPr>
        <dsp:cNvPr id="0" name=""/>
        <dsp:cNvSpPr/>
      </dsp:nvSpPr>
      <dsp:spPr>
        <a:xfrm>
          <a:off x="589018" y="2185798"/>
          <a:ext cx="1657730" cy="201766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3F712-DD26-4ED2-855A-D16D7C07F108}">
      <dsp:nvSpPr>
        <dsp:cNvPr id="0" name=""/>
        <dsp:cNvSpPr/>
      </dsp:nvSpPr>
      <dsp:spPr>
        <a:xfrm>
          <a:off x="2474355" y="2633729"/>
          <a:ext cx="2457372" cy="1121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0" rIns="120904" bIns="120904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Median Annual Salary for Graduating Students, 62K**</a:t>
          </a:r>
          <a:endParaRPr lang="en-US" sz="1700" kern="1200" dirty="0"/>
        </a:p>
      </dsp:txBody>
      <dsp:txXfrm>
        <a:off x="2474355" y="2633729"/>
        <a:ext cx="2457372" cy="1121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4CBC5-B339-452D-ADC7-3FBB224B6258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10082-12A1-44D7-8BEF-F467FF45B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31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10082-12A1-44D7-8BEF-F467FF45B2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3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10082-12A1-44D7-8BEF-F467FF45B2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55A5-FED5-437B-BB2A-DB8A099A8238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32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6BF3-34EA-4873-A5F3-EE4222294E59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4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7B73-A922-48C4-93B1-BE4A7D4AF9DB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5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809E0-2BD4-4D9B-87F1-A5D791FC96F7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0853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BA7E0-81F1-4C62-B9EC-2A38E1D7A670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85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0C2F-C499-470F-953E-4E5892562290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0388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629-E9AD-4C06-AEDC-84AF8CFA21A6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85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E216-2EE3-44C2-9E9D-B4A21E65102E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23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E0F-BCE6-4CD8-8C69-368B86EACF41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67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64288-18D3-424B-A00A-1AF5C522174A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3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77A6-1495-4931-93A2-C275B7992405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9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6063-2397-429A-9FFF-6502158E2E57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8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ED37-5355-4E62-8C3E-AF65C6EE0B61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63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4ED1-AE80-4468-A6EA-9153E63E729C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0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5CEB-6D17-4106-AAD2-EE1EF8959D53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532B-4704-48EA-A47F-E2CD94B26BC9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813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8937-86B2-45DF-9F0B-5F3B5FA3FBB9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8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88A4541-682A-4723-9DA1-075B26ACE712}" type="datetime1">
              <a:rPr lang="en-US" smtClean="0"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737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insidehighered.com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zeccCo" TargetMode="External"/><Relationship Id="rId2" Type="http://schemas.openxmlformats.org/officeDocument/2006/relationships/hyperlink" Target="https://www.insidehighered.com/quicktakes/2016/04/19/syracuse-university-plans-online-jd-degree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goo.gl/Gr7Fs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Let’s Talk Hybrids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Mike Vogt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Manager for Instructional Technology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Pepperdine Law School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94" y="848590"/>
            <a:ext cx="3903951" cy="1982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youdrawing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391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1600" dirty="0">
                <a:latin typeface="Georgia" panose="02040502050405020303" pitchFamily="18" charset="0"/>
              </a:rPr>
              <a:t>Source: </a:t>
            </a:r>
            <a:r>
              <a:rPr lang="en-US" sz="1600" dirty="0" smtClean="0">
                <a:latin typeface="Georgia" panose="02040502050405020303" pitchFamily="18" charset="0"/>
                <a:hlinkClick r:id="rId2"/>
              </a:rPr>
              <a:t>www.insidehighered.com</a:t>
            </a:r>
            <a:r>
              <a:rPr lang="en-US" sz="1600" dirty="0" smtClean="0">
                <a:latin typeface="Georgia" panose="02040502050405020303" pitchFamily="18" charset="0"/>
              </a:rPr>
              <a:t> “Disrupting the enablers”</a:t>
            </a: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8" y="1371600"/>
            <a:ext cx="10498174" cy="381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82591"/>
            <a:ext cx="3203455" cy="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31273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What can your it department do to help?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1517073"/>
            <a:ext cx="8535988" cy="44773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Three stages of support: Before, during, and after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Determine what is needed at each stage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Start asking </a:t>
            </a:r>
            <a:r>
              <a:rPr lang="en-US" sz="2800" dirty="0" smtClean="0">
                <a:latin typeface="Georgia" panose="02040502050405020303" pitchFamily="18" charset="0"/>
              </a:rPr>
              <a:t>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Be prepared for course corrections</a:t>
            </a:r>
            <a:endParaRPr lang="en-US" sz="2800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31273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What can your it department do to help?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1517073"/>
            <a:ext cx="8535988" cy="44773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Prepare list of technical considerations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Develop a checklist for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Develop and share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Develop Expertise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Develop </a:t>
            </a:r>
            <a:r>
              <a:rPr lang="en-US" sz="2800" dirty="0" smtClean="0">
                <a:latin typeface="Georgia" panose="02040502050405020303" pitchFamily="18" charset="0"/>
              </a:rPr>
              <a:t>relationships/partnerships</a:t>
            </a:r>
            <a:endParaRPr lang="en-US" sz="28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Be available!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1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945573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Resources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1818409"/>
            <a:ext cx="8535988" cy="417599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Georgia" panose="02040502050405020303" pitchFamily="18" charset="0"/>
              </a:rPr>
              <a:t>Distance Learning in Legal Education: Design, Delivery and Recommended Practices (2015 Edition). </a:t>
            </a:r>
            <a:r>
              <a:rPr lang="en-US" sz="2800" b="1" dirty="0" smtClean="0">
                <a:latin typeface="Georgia" panose="02040502050405020303" pitchFamily="18" charset="0"/>
              </a:rPr>
              <a:t>-</a:t>
            </a:r>
            <a:r>
              <a:rPr lang="en-US" sz="2800" b="1" dirty="0">
                <a:latin typeface="Georgia" panose="02040502050405020303" pitchFamily="18" charset="0"/>
              </a:rPr>
              <a:t> </a:t>
            </a:r>
            <a:r>
              <a:rPr lang="en-US" sz="2800" dirty="0">
                <a:latin typeface="Georgia" panose="02040502050405020303" pitchFamily="18" charset="0"/>
              </a:rPr>
              <a:t>http://</a:t>
            </a:r>
            <a:r>
              <a:rPr lang="en-US" sz="2800" dirty="0" smtClean="0">
                <a:latin typeface="Georgia" panose="02040502050405020303" pitchFamily="18" charset="0"/>
              </a:rPr>
              <a:t>goo.gl/lQ6hwv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Georgia" panose="02040502050405020303" pitchFamily="18" charset="0"/>
              </a:rPr>
              <a:t>How to Develop Accessible </a:t>
            </a:r>
            <a:r>
              <a:rPr lang="en-US" sz="2800" b="1" dirty="0" smtClean="0">
                <a:latin typeface="Georgia" panose="02040502050405020303" pitchFamily="18" charset="0"/>
              </a:rPr>
              <a:t>E-Learning </a:t>
            </a:r>
            <a:r>
              <a:rPr lang="en-US" sz="2800" dirty="0">
                <a:latin typeface="Georgia" panose="02040502050405020303" pitchFamily="18" charset="0"/>
              </a:rPr>
              <a:t>- https://cielo24.com/ty-develop-accessible-e-learning/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5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My Movie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12" y="522361"/>
            <a:ext cx="10818524" cy="6080914"/>
          </a:xfrm>
        </p:spPr>
      </p:pic>
    </p:spTree>
    <p:extLst>
      <p:ext uri="{BB962C8B-B14F-4D97-AF65-F5344CB8AC3E}">
        <p14:creationId xmlns:p14="http://schemas.microsoft.com/office/powerpoint/2010/main" val="39460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50" y="602673"/>
            <a:ext cx="10236632" cy="9144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Georgia" panose="02040502050405020303" pitchFamily="18" charset="0"/>
              </a:rPr>
              <a:t>Questions &amp; Resources</a:t>
            </a:r>
            <a:endParaRPr lang="en-US" sz="4400" dirty="0">
              <a:latin typeface="Georgia" panose="0204050205040502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2296391"/>
            <a:ext cx="8535988" cy="36980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Syracuse University Law School plans to move online </a:t>
            </a:r>
            <a:r>
              <a:rPr lang="en-US" dirty="0" smtClean="0">
                <a:latin typeface="Georgia" panose="02040502050405020303" pitchFamily="18" charset="0"/>
                <a:hlinkClick r:id="rId2"/>
              </a:rPr>
              <a:t>https</a:t>
            </a:r>
            <a:r>
              <a:rPr lang="en-US" dirty="0">
                <a:latin typeface="Georgia" panose="02040502050405020303" pitchFamily="18" charset="0"/>
                <a:hlinkClick r:id="rId2"/>
              </a:rPr>
              <a:t>://</a:t>
            </a:r>
            <a:r>
              <a:rPr lang="en-US" dirty="0" smtClean="0">
                <a:latin typeface="Georgia" panose="02040502050405020303" pitchFamily="18" charset="0"/>
                <a:hlinkClick r:id="rId2"/>
              </a:rPr>
              <a:t>www.insidehighered.com/quicktakes/2016/04/19/syracuse-university-plans-online-jd-degree</a:t>
            </a:r>
            <a:endParaRPr lang="en-US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Noodle Partners shaking things up</a:t>
            </a:r>
            <a:r>
              <a:rPr lang="en-US" dirty="0">
                <a:latin typeface="Georgia" panose="02040502050405020303" pitchFamily="18" charset="0"/>
              </a:rPr>
              <a:t>: </a:t>
            </a:r>
            <a:r>
              <a:rPr lang="en-US" dirty="0">
                <a:latin typeface="Georgia" panose="02040502050405020303" pitchFamily="18" charset="0"/>
                <a:hlinkClick r:id="rId3"/>
              </a:rPr>
              <a:t>https://</a:t>
            </a:r>
            <a:r>
              <a:rPr lang="en-US" dirty="0" smtClean="0">
                <a:latin typeface="Georgia" panose="02040502050405020303" pitchFamily="18" charset="0"/>
                <a:hlinkClick r:id="rId3"/>
              </a:rPr>
              <a:t>goo.gl/zeccCo</a:t>
            </a:r>
            <a:endParaRPr lang="en-US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How for-profit OPM’s profit off </a:t>
            </a:r>
            <a:r>
              <a:rPr lang="en-US" dirty="0">
                <a:latin typeface="Georgia" panose="02040502050405020303" pitchFamily="18" charset="0"/>
              </a:rPr>
              <a:t>of education: </a:t>
            </a:r>
            <a:r>
              <a:rPr lang="en-US" dirty="0">
                <a:latin typeface="Georgia" panose="02040502050405020303" pitchFamily="18" charset="0"/>
                <a:hlinkClick r:id="rId4"/>
              </a:rPr>
              <a:t>http://</a:t>
            </a:r>
            <a:r>
              <a:rPr lang="en-US" dirty="0" smtClean="0">
                <a:latin typeface="Georgia" panose="02040502050405020303" pitchFamily="18" charset="0"/>
                <a:hlinkClick r:id="rId4"/>
              </a:rPr>
              <a:t>goo.gl/Gr7Fsc</a:t>
            </a:r>
            <a:r>
              <a:rPr lang="en-US" dirty="0" smtClean="0">
                <a:latin typeface="Georgia" panose="02040502050405020303" pitchFamily="18" charset="0"/>
              </a:rPr>
              <a:t> 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6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latin typeface="Georgia" panose="02040502050405020303" pitchFamily="18" charset="0"/>
              </a:rPr>
              <a:t>Pepperdine law school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3138055"/>
            <a:ext cx="8535988" cy="28563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Who we 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Where we 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What we do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" y="291523"/>
            <a:ext cx="2871586" cy="2150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05" y="3429000"/>
            <a:ext cx="2403764" cy="240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5" y="3376548"/>
            <a:ext cx="3076372" cy="2307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86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Where did all the students go?</a:t>
            </a:r>
            <a:br>
              <a:rPr lang="en-US" dirty="0" smtClean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/>
            </a:r>
            <a:br>
              <a:rPr lang="en-US" dirty="0">
                <a:latin typeface="Georgia" panose="02040502050405020303" pitchFamily="18" charset="0"/>
              </a:rPr>
            </a:b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  <p:pic>
        <p:nvPicPr>
          <p:cNvPr id="6" name="Argument Clini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826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157" y="0"/>
            <a:ext cx="10821579" cy="68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9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340542" cy="602673"/>
          </a:xfrm>
        </p:spPr>
        <p:txBody>
          <a:bodyPr/>
          <a:lstStyle/>
          <a:p>
            <a:r>
              <a:rPr lang="en-US" dirty="0" smtClean="0"/>
              <a:t>Declining state of affairs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6245" y="5735782"/>
            <a:ext cx="3422073" cy="80154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Sources:</a:t>
            </a:r>
          </a:p>
          <a:p>
            <a:r>
              <a:rPr lang="en-US" dirty="0" smtClean="0"/>
              <a:t>*</a:t>
            </a:r>
            <a:r>
              <a:rPr lang="en-US" dirty="0"/>
              <a:t> National Association for Law Placement </a:t>
            </a:r>
            <a:endParaRPr lang="en-US" dirty="0" smtClean="0"/>
          </a:p>
          <a:p>
            <a:r>
              <a:rPr lang="en-US" dirty="0" smtClean="0"/>
              <a:t>**The New America Foundation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2" y="1934874"/>
            <a:ext cx="5005630" cy="2574781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45580393"/>
              </p:ext>
            </p:extLst>
          </p:nvPr>
        </p:nvGraphicFramePr>
        <p:xfrm>
          <a:off x="6708486" y="1355677"/>
          <a:ext cx="5023427" cy="4203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5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465118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Georgia" panose="02040502050405020303" pitchFamily="18" charset="0"/>
              </a:rPr>
              <a:t>Keeping the lights turned on</a:t>
            </a:r>
            <a:r>
              <a:rPr lang="en-US" dirty="0" smtClean="0">
                <a:latin typeface="Georgia" panose="02040502050405020303" pitchFamily="18" charset="0"/>
              </a:rPr>
              <a:t/>
            </a:r>
            <a:br>
              <a:rPr lang="en-US" dirty="0" smtClean="0">
                <a:latin typeface="Georgia" panose="02040502050405020303" pitchFamily="18" charset="0"/>
              </a:rPr>
            </a:br>
            <a:r>
              <a:rPr lang="en-US" sz="2200" dirty="0" smtClean="0">
                <a:latin typeface="Georgia" panose="02040502050405020303" pitchFamily="18" charset="0"/>
              </a:rPr>
              <a:t>The Why</a:t>
            </a:r>
            <a:endParaRPr lang="en-US" sz="2200" dirty="0">
              <a:latin typeface="Georgia" panose="0204050205040502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2078182"/>
            <a:ext cx="10058401" cy="3293918"/>
          </a:xfrm>
        </p:spPr>
        <p:txBody>
          <a:bodyPr/>
          <a:lstStyle/>
          <a:p>
            <a:endParaRPr lang="en-US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Option 1. Reduce Faculty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Option 2. Reduce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Option 3. Open up new revenue streams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2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10491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latin typeface="Georgia" panose="02040502050405020303" pitchFamily="18" charset="0"/>
              </a:rPr>
              <a:t>What sets us apart? </a:t>
            </a:r>
            <a:br>
              <a:rPr lang="en-US" u="sng" dirty="0" smtClean="0">
                <a:latin typeface="Georgia" panose="02040502050405020303" pitchFamily="18" charset="0"/>
              </a:rPr>
            </a:br>
            <a:r>
              <a:rPr lang="en-US" sz="2400" dirty="0" smtClean="0">
                <a:latin typeface="Georgia" panose="02040502050405020303" pitchFamily="18" charset="0"/>
              </a:rPr>
              <a:t>Do’s &amp; don’ts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2024496"/>
            <a:ext cx="9852171" cy="43970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Georgia" panose="02040502050405020303" pitchFamily="18" charset="0"/>
              </a:rPr>
              <a:t>Start </a:t>
            </a:r>
            <a:r>
              <a:rPr lang="en-US" sz="2600" dirty="0">
                <a:latin typeface="Georgia" panose="02040502050405020303" pitchFamily="18" charset="0"/>
              </a:rPr>
              <a:t>with </a:t>
            </a:r>
            <a:r>
              <a:rPr lang="en-US" sz="2600" dirty="0" smtClean="0">
                <a:latin typeface="Georgia" panose="02040502050405020303" pitchFamily="18" charset="0"/>
              </a:rPr>
              <a:t>why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Georgia" panose="02040502050405020303" pitchFamily="18" charset="0"/>
              </a:rPr>
              <a:t>Don’t just sell a product, sell your 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Georgia" panose="02040502050405020303" pitchFamily="18" charset="0"/>
              </a:rPr>
              <a:t>Don’t just target a field or demographic, target a learning style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Georgia" panose="02040502050405020303" pitchFamily="18" charset="0"/>
              </a:rPr>
              <a:t>Do </a:t>
            </a:r>
            <a:r>
              <a:rPr lang="en-US" sz="2600" dirty="0">
                <a:latin typeface="Georgia" panose="02040502050405020303" pitchFamily="18" charset="0"/>
              </a:rPr>
              <a:t>f</a:t>
            </a:r>
            <a:r>
              <a:rPr lang="en-US" sz="2600" dirty="0" smtClean="0">
                <a:latin typeface="Georgia" panose="02040502050405020303" pitchFamily="18" charset="0"/>
              </a:rPr>
              <a:t>ind </a:t>
            </a:r>
            <a:r>
              <a:rPr lang="en-US" sz="2600" dirty="0">
                <a:latin typeface="Georgia" panose="02040502050405020303" pitchFamily="18" charset="0"/>
              </a:rPr>
              <a:t>what makes your school </a:t>
            </a:r>
            <a:r>
              <a:rPr lang="en-US" sz="2600" dirty="0" smtClean="0">
                <a:latin typeface="Georgia" panose="02040502050405020303" pitchFamily="18" charset="0"/>
              </a:rPr>
              <a:t>unique, market differentiation, and do your research</a:t>
            </a:r>
            <a:endParaRPr lang="en-US" sz="26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Georgia" panose="02040502050405020303" pitchFamily="18" charset="0"/>
              </a:rPr>
              <a:t>Do start small, pilot courses, certificate, Masters, LLM, etc.</a:t>
            </a:r>
            <a:endParaRPr lang="en-US" sz="26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281" y="157595"/>
            <a:ext cx="4156364" cy="316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3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236518"/>
          </a:xfrm>
        </p:spPr>
        <p:txBody>
          <a:bodyPr/>
          <a:lstStyle/>
          <a:p>
            <a:r>
              <a:rPr lang="en-US" u="sng" dirty="0" smtClean="0">
                <a:latin typeface="Georgia" panose="02040502050405020303" pitchFamily="18" charset="0"/>
              </a:rPr>
              <a:t>What are we doing???</a:t>
            </a:r>
            <a:br>
              <a:rPr lang="en-US" u="sng" dirty="0" smtClean="0">
                <a:latin typeface="Georgia" panose="02040502050405020303" pitchFamily="18" charset="0"/>
              </a:rPr>
            </a:br>
            <a:r>
              <a:rPr lang="en-US" sz="2400" dirty="0" smtClean="0">
                <a:latin typeface="Georgia" panose="02040502050405020303" pitchFamily="18" charset="0"/>
              </a:rPr>
              <a:t>The what</a:t>
            </a:r>
            <a:endParaRPr lang="en-US" u="sng" dirty="0">
              <a:latin typeface="Georgia" panose="0204050205040502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157" y="1922318"/>
            <a:ext cx="8539043" cy="407208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Set out to reach a new audience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Entertainment industry in 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How can we best reach new audience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Accessibility to classes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latin typeface="Georgia" panose="02040502050405020303" pitchFamily="18" charset="0"/>
            </a:endParaRPr>
          </a:p>
          <a:p>
            <a:endParaRPr lang="en-US" sz="2800" dirty="0" smtClean="0">
              <a:latin typeface="Georgia" panose="02040502050405020303" pitchFamily="18" charset="0"/>
            </a:endParaRPr>
          </a:p>
          <a:p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3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799"/>
            <a:ext cx="10059987" cy="1558637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Let’s get online</a:t>
            </a:r>
            <a:br>
              <a:rPr lang="en-US" dirty="0" smtClean="0">
                <a:latin typeface="Georgia" panose="02040502050405020303" pitchFamily="18" charset="0"/>
              </a:rPr>
            </a:br>
            <a:r>
              <a:rPr lang="en-US" sz="2400" dirty="0" smtClean="0">
                <a:latin typeface="Georgia" panose="02040502050405020303" pitchFamily="18" charset="0"/>
              </a:rPr>
              <a:t>The How &amp; the where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2400300"/>
            <a:ext cx="8535988" cy="35941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What is everyone else doing?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Hybrid vs.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Pros &amp; Cons – Heads up, Hybrids are easier, but sometimes less </a:t>
            </a:r>
            <a:r>
              <a:rPr lang="en-US" sz="2800" dirty="0" smtClean="0">
                <a:latin typeface="Georgia" panose="02040502050405020303" pitchFamily="18" charset="0"/>
              </a:rPr>
              <a:t>appealing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Online requires more tools and development time</a:t>
            </a:r>
            <a:endParaRPr lang="en-US" sz="2800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945573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Who Will show us the way?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1776845"/>
            <a:ext cx="8535988" cy="4217555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Georgia" panose="02040502050405020303" pitchFamily="18" charset="0"/>
              </a:rPr>
              <a:t>Three Options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In-House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Hybrid </a:t>
            </a:r>
            <a:r>
              <a:rPr lang="en-US" sz="2800" dirty="0" smtClean="0">
                <a:latin typeface="Georgia" panose="02040502050405020303" pitchFamily="18" charset="0"/>
              </a:rPr>
              <a:t>model – Noodle</a:t>
            </a:r>
            <a:endParaRPr lang="en-US" sz="2800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eorgia" panose="02040502050405020303" pitchFamily="18" charset="0"/>
              </a:rPr>
              <a:t>Turn-key </a:t>
            </a:r>
            <a:r>
              <a:rPr lang="en-US" sz="2800" dirty="0" smtClean="0">
                <a:latin typeface="Georgia" panose="02040502050405020303" pitchFamily="18" charset="0"/>
              </a:rPr>
              <a:t>solution – </a:t>
            </a:r>
            <a:r>
              <a:rPr lang="en-US" sz="2800" dirty="0" err="1" smtClean="0">
                <a:latin typeface="Georgia" panose="02040502050405020303" pitchFamily="18" charset="0"/>
              </a:rPr>
              <a:t>iLaw</a:t>
            </a:r>
            <a:r>
              <a:rPr lang="en-US" sz="2800" dirty="0" smtClean="0">
                <a:latin typeface="Georgia" panose="02040502050405020303" pitchFamily="18" charset="0"/>
              </a:rPr>
              <a:t>, Pearson, Academic Partnerships, etc.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7" y="6172200"/>
            <a:ext cx="3203455" cy="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656</TotalTime>
  <Words>358</Words>
  <Application>Microsoft Office PowerPoint</Application>
  <PresentationFormat>Widescreen</PresentationFormat>
  <Paragraphs>67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Georgia</vt:lpstr>
      <vt:lpstr>Wingdings 3</vt:lpstr>
      <vt:lpstr>Slice</vt:lpstr>
      <vt:lpstr>Let’s Talk Hybrids</vt:lpstr>
      <vt:lpstr>    Pepperdine law school </vt:lpstr>
      <vt:lpstr>Where did all the students go?  </vt:lpstr>
      <vt:lpstr>Declining state of affairs</vt:lpstr>
      <vt:lpstr>Keeping the lights turned on The Why</vt:lpstr>
      <vt:lpstr>What sets us apart?  Do’s &amp; don’ts</vt:lpstr>
      <vt:lpstr>What are we doing??? The what</vt:lpstr>
      <vt:lpstr>Let’s get online The How &amp; the where</vt:lpstr>
      <vt:lpstr>Who Will show us the way?</vt:lpstr>
      <vt:lpstr>PowerPoint Presentation</vt:lpstr>
      <vt:lpstr>What can your it department do to help?</vt:lpstr>
      <vt:lpstr>What can your it department do to help?</vt:lpstr>
      <vt:lpstr>Resources</vt:lpstr>
      <vt:lpstr>PowerPoint Presentation</vt:lpstr>
      <vt:lpstr>Questions &amp; Resources</vt:lpstr>
    </vt:vector>
  </TitlesOfParts>
  <Company>Pepperdine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Talk Hybrids</dc:title>
  <dc:creator>Vogt, Michael N</dc:creator>
  <cp:lastModifiedBy>Vogt, Michael N</cp:lastModifiedBy>
  <cp:revision>28</cp:revision>
  <dcterms:created xsi:type="dcterms:W3CDTF">2016-06-15T20:07:23Z</dcterms:created>
  <dcterms:modified xsi:type="dcterms:W3CDTF">2016-06-16T20:12:56Z</dcterms:modified>
</cp:coreProperties>
</file>